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93" r:id="rId2"/>
  </p:sldMasterIdLst>
  <p:notesMasterIdLst>
    <p:notesMasterId r:id="rId11"/>
  </p:notesMasterIdLst>
  <p:sldIdLst>
    <p:sldId id="337" r:id="rId3"/>
    <p:sldId id="338" r:id="rId4"/>
    <p:sldId id="327" r:id="rId5"/>
    <p:sldId id="342" r:id="rId6"/>
    <p:sldId id="339" r:id="rId7"/>
    <p:sldId id="344" r:id="rId8"/>
    <p:sldId id="341" r:id="rId9"/>
    <p:sldId id="333"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92D2"/>
    <a:srgbClr val="FF3399"/>
    <a:srgbClr val="993366"/>
    <a:srgbClr val="686A69"/>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9"/>
    <p:restoredTop sz="96939" autoAdjust="0"/>
  </p:normalViewPr>
  <p:slideViewPr>
    <p:cSldViewPr>
      <p:cViewPr>
        <p:scale>
          <a:sx n="95" d="100"/>
          <a:sy n="95" d="100"/>
        </p:scale>
        <p:origin x="376" y="137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0"/>
                <a:cs typeface="ＭＳ Ｐゴシック"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F579BFD-CD56-474D-AE9C-B791412ABE6C}" type="slidenum">
              <a:rPr lang="en-US" altLang="en-US"/>
              <a:pPr>
                <a:defRPr/>
              </a:pPr>
              <a:t>‹#›</a:t>
            </a:fld>
            <a:endParaRPr lang="en-US" altLang="en-US"/>
          </a:p>
        </p:txBody>
      </p:sp>
    </p:spTree>
    <p:extLst>
      <p:ext uri="{BB962C8B-B14F-4D97-AF65-F5344CB8AC3E}">
        <p14:creationId xmlns:p14="http://schemas.microsoft.com/office/powerpoint/2010/main" val="1434431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5</a:t>
            </a:fld>
            <a:endParaRPr lang="en-US" altLang="en-US"/>
          </a:p>
        </p:txBody>
      </p:sp>
    </p:spTree>
    <p:extLst>
      <p:ext uri="{BB962C8B-B14F-4D97-AF65-F5344CB8AC3E}">
        <p14:creationId xmlns:p14="http://schemas.microsoft.com/office/powerpoint/2010/main" val="592719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6</a:t>
            </a:fld>
            <a:endParaRPr lang="en-US" altLang="en-US"/>
          </a:p>
        </p:txBody>
      </p:sp>
    </p:spTree>
    <p:extLst>
      <p:ext uri="{BB962C8B-B14F-4D97-AF65-F5344CB8AC3E}">
        <p14:creationId xmlns:p14="http://schemas.microsoft.com/office/powerpoint/2010/main" val="114981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F2D2932-35F6-4178-9AD6-456D2BBCB802}" type="slidenum">
              <a:rPr lang="en-US" altLang="en-US">
                <a:solidFill>
                  <a:srgbClr val="000000"/>
                </a:solidFill>
              </a:rPr>
              <a:pPr>
                <a:spcBef>
                  <a:spcPct val="0"/>
                </a:spcBef>
              </a:pPr>
              <a:t>8</a:t>
            </a:fld>
            <a:endParaRPr lang="en-US" altLang="en-US">
              <a:solidFill>
                <a:srgbClr val="000000"/>
              </a:solidFill>
            </a:endParaRPr>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517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914400" y="1676400"/>
            <a:ext cx="7315200" cy="1143000"/>
          </a:xfrm>
        </p:spPr>
        <p:txBody>
          <a:bodyPr/>
          <a:lstStyle>
            <a:lvl1pPr>
              <a:defRPr sz="800">
                <a:solidFill>
                  <a:srgbClr val="404040"/>
                </a:solidFill>
              </a:defRPr>
            </a:lvl1pPr>
          </a:lstStyle>
          <a:p>
            <a:pPr lvl="0"/>
            <a:r>
              <a:rPr lang="en-US" noProof="0"/>
              <a:t>Click to edit Master title style</a:t>
            </a:r>
          </a:p>
        </p:txBody>
      </p:sp>
      <p:sp>
        <p:nvSpPr>
          <p:cNvPr id="12292" name="Rectangle 4"/>
          <p:cNvSpPr>
            <a:spLocks noGrp="1" noChangeArrowheads="1"/>
          </p:cNvSpPr>
          <p:nvPr>
            <p:ph type="subTitle" idx="1"/>
          </p:nvPr>
        </p:nvSpPr>
        <p:spPr>
          <a:xfrm>
            <a:off x="914400" y="2971800"/>
            <a:ext cx="7315200" cy="1752600"/>
          </a:xfrm>
        </p:spPr>
        <p:txBody>
          <a:bodyPr/>
          <a:lstStyle>
            <a:lvl1pPr marL="0" indent="0">
              <a:buFont typeface="Times" charset="0"/>
              <a:buNone/>
              <a:defRPr>
                <a:solidFill>
                  <a:schemeClr val="tx2"/>
                </a:solidFill>
              </a:defRPr>
            </a:lvl1pPr>
          </a:lstStyle>
          <a:p>
            <a:pPr lvl="0"/>
            <a:r>
              <a:rPr lang="en-US" noProof="0"/>
              <a:t>Click to edit Master subtitle style</a:t>
            </a:r>
          </a:p>
        </p:txBody>
      </p:sp>
      <p:sp>
        <p:nvSpPr>
          <p:cNvPr id="4" name="Rectangle 5"/>
          <p:cNvSpPr>
            <a:spLocks noGrp="1" noChangeArrowheads="1"/>
          </p:cNvSpPr>
          <p:nvPr>
            <p:ph type="dt" sz="half" idx="10"/>
          </p:nvPr>
        </p:nvSpPr>
        <p:spPr>
          <a:xfrm>
            <a:off x="914400" y="6248400"/>
            <a:ext cx="1676400" cy="457200"/>
          </a:xfrm>
          <a:effectLst/>
        </p:spPr>
        <p:txBody>
          <a:bodyPr/>
          <a:lstStyle>
            <a:lvl1pPr>
              <a:defRPr sz="1400"/>
            </a:lvl1pPr>
          </a:lstStyle>
          <a:p>
            <a:pPr>
              <a:defRPr/>
            </a:pPr>
            <a:r>
              <a:rPr lang="en-US"/>
              <a:t>17/11/17</a:t>
            </a:r>
          </a:p>
        </p:txBody>
      </p:sp>
      <p:sp>
        <p:nvSpPr>
          <p:cNvPr id="5" name="Rectangle 6"/>
          <p:cNvSpPr>
            <a:spLocks noGrp="1" noChangeArrowheads="1"/>
          </p:cNvSpPr>
          <p:nvPr>
            <p:ph type="ftr" sz="quarter" idx="11"/>
          </p:nvPr>
        </p:nvSpPr>
        <p:spPr>
          <a:xfrm>
            <a:off x="3124200" y="6248400"/>
            <a:ext cx="2895600" cy="457200"/>
          </a:xfrm>
          <a:effectLst/>
        </p:spPr>
        <p:txBody>
          <a:bodyPr/>
          <a:lstStyle>
            <a:lvl1pPr>
              <a:defRPr/>
            </a:lvl1pPr>
          </a:lstStyle>
          <a:p>
            <a:pPr>
              <a:defRPr/>
            </a:pPr>
            <a:r>
              <a:rPr lang="en-US"/>
              <a:t>www.valuesalliance.co.uk</a:t>
            </a:r>
          </a:p>
        </p:txBody>
      </p:sp>
      <p:sp>
        <p:nvSpPr>
          <p:cNvPr id="6" name="Rectangle 7"/>
          <p:cNvSpPr>
            <a:spLocks noGrp="1" noChangeArrowheads="1"/>
          </p:cNvSpPr>
          <p:nvPr>
            <p:ph type="sldNum" sz="quarter" idx="12"/>
          </p:nvPr>
        </p:nvSpPr>
        <p:spPr>
          <a:xfrm>
            <a:off x="6553200" y="6248400"/>
            <a:ext cx="1676400" cy="457200"/>
          </a:xfrm>
          <a:effectLst/>
        </p:spPr>
        <p:txBody>
          <a:bodyPr/>
          <a:lstStyle>
            <a:lvl1pPr>
              <a:defRPr sz="1400" smtClean="0"/>
            </a:lvl1pPr>
          </a:lstStyle>
          <a:p>
            <a:pPr>
              <a:defRPr/>
            </a:pPr>
            <a:fld id="{9DABB081-974E-4ECF-893D-E98CDEC796D5}" type="slidenum">
              <a:rPr lang="en-US" altLang="en-US"/>
              <a:pPr>
                <a:defRPr/>
              </a:pPr>
              <a:t>‹#›</a:t>
            </a:fld>
            <a:endParaRPr lang="en-US" altLang="en-US"/>
          </a:p>
        </p:txBody>
      </p:sp>
    </p:spTree>
    <p:extLst>
      <p:ext uri="{BB962C8B-B14F-4D97-AF65-F5344CB8AC3E}">
        <p14:creationId xmlns:p14="http://schemas.microsoft.com/office/powerpoint/2010/main" val="123376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6" name="Rectangle 7"/>
          <p:cNvSpPr>
            <a:spLocks noGrp="1" noChangeArrowheads="1"/>
          </p:cNvSpPr>
          <p:nvPr>
            <p:ph type="sldNum" sz="quarter" idx="12"/>
          </p:nvPr>
        </p:nvSpPr>
        <p:spPr>
          <a:ln/>
        </p:spPr>
        <p:txBody>
          <a:bodyPr/>
          <a:lstStyle>
            <a:lvl1pPr>
              <a:defRPr/>
            </a:lvl1pPr>
          </a:lstStyle>
          <a:p>
            <a:pPr>
              <a:defRPr/>
            </a:pPr>
            <a:fld id="{8ED59437-4CC5-431C-8C22-76515EB42A05}" type="slidenum">
              <a:rPr lang="en-US" altLang="en-US"/>
              <a:pPr>
                <a:defRPr/>
              </a:pPr>
              <a:t>‹#›</a:t>
            </a:fld>
            <a:endParaRPr lang="en-US" altLang="en-US" sz="1400"/>
          </a:p>
        </p:txBody>
      </p:sp>
    </p:spTree>
    <p:extLst>
      <p:ext uri="{BB962C8B-B14F-4D97-AF65-F5344CB8AC3E}">
        <p14:creationId xmlns:p14="http://schemas.microsoft.com/office/powerpoint/2010/main" val="218669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95275"/>
            <a:ext cx="1943100" cy="52673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295275"/>
            <a:ext cx="5676900" cy="52673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6" name="Rectangle 7"/>
          <p:cNvSpPr>
            <a:spLocks noGrp="1" noChangeArrowheads="1"/>
          </p:cNvSpPr>
          <p:nvPr>
            <p:ph type="sldNum" sz="quarter" idx="12"/>
          </p:nvPr>
        </p:nvSpPr>
        <p:spPr>
          <a:ln/>
        </p:spPr>
        <p:txBody>
          <a:bodyPr/>
          <a:lstStyle>
            <a:lvl1pPr>
              <a:defRPr/>
            </a:lvl1pPr>
          </a:lstStyle>
          <a:p>
            <a:pPr>
              <a:defRPr/>
            </a:pPr>
            <a:fld id="{95B0B341-9CDC-4967-AA2D-B9B0940A29B2}" type="slidenum">
              <a:rPr lang="en-US" altLang="en-US"/>
              <a:pPr>
                <a:defRPr/>
              </a:pPr>
              <a:t>‹#›</a:t>
            </a:fld>
            <a:endParaRPr lang="en-US" altLang="en-US" sz="1400"/>
          </a:p>
        </p:txBody>
      </p:sp>
    </p:spTree>
    <p:extLst>
      <p:ext uri="{BB962C8B-B14F-4D97-AF65-F5344CB8AC3E}">
        <p14:creationId xmlns:p14="http://schemas.microsoft.com/office/powerpoint/2010/main" val="891995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5" name="Footer Placeholder 4"/>
          <p:cNvSpPr>
            <a:spLocks noGrp="1"/>
          </p:cNvSpPr>
          <p:nvPr>
            <p:ph type="ftr" sz="quarter" idx="11"/>
          </p:nvPr>
        </p:nvSpPr>
        <p:spPr/>
        <p:txBody>
          <a:bodyPr/>
          <a:lstStyle>
            <a:lvl1pPr>
              <a:defRPr/>
            </a:lvl1pPr>
          </a:lstStyle>
          <a:p>
            <a:pPr>
              <a:defRPr/>
            </a:pPr>
            <a:r>
              <a:rPr lang="en-GB"/>
              <a:t>www.valuesalliance.co.uk</a:t>
            </a:r>
          </a:p>
        </p:txBody>
      </p:sp>
      <p:sp>
        <p:nvSpPr>
          <p:cNvPr id="6" name="Slide Number Placeholder 5"/>
          <p:cNvSpPr>
            <a:spLocks noGrp="1"/>
          </p:cNvSpPr>
          <p:nvPr>
            <p:ph type="sldNum" sz="quarter" idx="12"/>
          </p:nvPr>
        </p:nvSpPr>
        <p:spPr/>
        <p:txBody>
          <a:bodyPr/>
          <a:lstStyle>
            <a:lvl1pPr>
              <a:defRPr/>
            </a:lvl1pPr>
          </a:lstStyle>
          <a:p>
            <a:pPr>
              <a:defRPr/>
            </a:pPr>
            <a:fld id="{59CA1436-613E-41E8-AE6B-C813F0DD4E91}" type="slidenum">
              <a:rPr lang="en-GB" altLang="en-US"/>
              <a:pPr>
                <a:defRPr/>
              </a:pPr>
              <a:t>‹#›</a:t>
            </a:fld>
            <a:endParaRPr lang="en-GB" altLang="en-US"/>
          </a:p>
        </p:txBody>
      </p:sp>
    </p:spTree>
    <p:extLst>
      <p:ext uri="{BB962C8B-B14F-4D97-AF65-F5344CB8AC3E}">
        <p14:creationId xmlns:p14="http://schemas.microsoft.com/office/powerpoint/2010/main" val="819537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5" name="Footer Placeholder 4"/>
          <p:cNvSpPr>
            <a:spLocks noGrp="1"/>
          </p:cNvSpPr>
          <p:nvPr>
            <p:ph type="ftr" sz="quarter" idx="11"/>
          </p:nvPr>
        </p:nvSpPr>
        <p:spPr/>
        <p:txBody>
          <a:bodyPr/>
          <a:lstStyle>
            <a:lvl1pPr>
              <a:defRPr/>
            </a:lvl1pPr>
          </a:lstStyle>
          <a:p>
            <a:pPr>
              <a:defRPr/>
            </a:pPr>
            <a:r>
              <a:rPr lang="en-GB"/>
              <a:t>www.valuesalliance.co.uk</a:t>
            </a:r>
          </a:p>
        </p:txBody>
      </p:sp>
      <p:sp>
        <p:nvSpPr>
          <p:cNvPr id="6" name="Slide Number Placeholder 5"/>
          <p:cNvSpPr>
            <a:spLocks noGrp="1"/>
          </p:cNvSpPr>
          <p:nvPr>
            <p:ph type="sldNum" sz="quarter" idx="12"/>
          </p:nvPr>
        </p:nvSpPr>
        <p:spPr/>
        <p:txBody>
          <a:bodyPr/>
          <a:lstStyle>
            <a:lvl1pPr>
              <a:defRPr/>
            </a:lvl1pPr>
          </a:lstStyle>
          <a:p>
            <a:pPr>
              <a:defRPr/>
            </a:pPr>
            <a:fld id="{57CF2B8A-7F8F-40BA-B191-38DB120C9F15}" type="slidenum">
              <a:rPr lang="en-GB" altLang="en-US"/>
              <a:pPr>
                <a:defRPr/>
              </a:pPr>
              <a:t>‹#›</a:t>
            </a:fld>
            <a:endParaRPr lang="en-GB" altLang="en-US"/>
          </a:p>
        </p:txBody>
      </p:sp>
    </p:spTree>
    <p:extLst>
      <p:ext uri="{BB962C8B-B14F-4D97-AF65-F5344CB8AC3E}">
        <p14:creationId xmlns:p14="http://schemas.microsoft.com/office/powerpoint/2010/main" val="428291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5" name="Footer Placeholder 4"/>
          <p:cNvSpPr>
            <a:spLocks noGrp="1"/>
          </p:cNvSpPr>
          <p:nvPr>
            <p:ph type="ftr" sz="quarter" idx="11"/>
          </p:nvPr>
        </p:nvSpPr>
        <p:spPr/>
        <p:txBody>
          <a:bodyPr/>
          <a:lstStyle>
            <a:lvl1pPr>
              <a:defRPr/>
            </a:lvl1pPr>
          </a:lstStyle>
          <a:p>
            <a:pPr>
              <a:defRPr/>
            </a:pPr>
            <a:r>
              <a:rPr lang="en-GB"/>
              <a:t>www.valuesalliance.co.uk</a:t>
            </a:r>
          </a:p>
        </p:txBody>
      </p:sp>
      <p:sp>
        <p:nvSpPr>
          <p:cNvPr id="6" name="Slide Number Placeholder 5"/>
          <p:cNvSpPr>
            <a:spLocks noGrp="1"/>
          </p:cNvSpPr>
          <p:nvPr>
            <p:ph type="sldNum" sz="quarter" idx="12"/>
          </p:nvPr>
        </p:nvSpPr>
        <p:spPr/>
        <p:txBody>
          <a:bodyPr/>
          <a:lstStyle>
            <a:lvl1pPr>
              <a:defRPr/>
            </a:lvl1pPr>
          </a:lstStyle>
          <a:p>
            <a:pPr>
              <a:defRPr/>
            </a:pPr>
            <a:fld id="{0B7369F1-42A2-491C-A9AE-9E24B631AD92}" type="slidenum">
              <a:rPr lang="en-GB" altLang="en-US"/>
              <a:pPr>
                <a:defRPr/>
              </a:pPr>
              <a:t>‹#›</a:t>
            </a:fld>
            <a:endParaRPr lang="en-GB" altLang="en-US"/>
          </a:p>
        </p:txBody>
      </p:sp>
    </p:spTree>
    <p:extLst>
      <p:ext uri="{BB962C8B-B14F-4D97-AF65-F5344CB8AC3E}">
        <p14:creationId xmlns:p14="http://schemas.microsoft.com/office/powerpoint/2010/main" val="1174664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6" name="Footer Placeholder 4"/>
          <p:cNvSpPr>
            <a:spLocks noGrp="1"/>
          </p:cNvSpPr>
          <p:nvPr>
            <p:ph type="ftr" sz="quarter" idx="11"/>
          </p:nvPr>
        </p:nvSpPr>
        <p:spPr/>
        <p:txBody>
          <a:bodyPr/>
          <a:lstStyle>
            <a:lvl1pPr>
              <a:defRPr/>
            </a:lvl1pPr>
          </a:lstStyle>
          <a:p>
            <a:pPr>
              <a:defRPr/>
            </a:pPr>
            <a:r>
              <a:rPr lang="en-GB"/>
              <a:t>www.valuesalliance.co.uk</a:t>
            </a:r>
          </a:p>
        </p:txBody>
      </p:sp>
      <p:sp>
        <p:nvSpPr>
          <p:cNvPr id="7" name="Slide Number Placeholder 5"/>
          <p:cNvSpPr>
            <a:spLocks noGrp="1"/>
          </p:cNvSpPr>
          <p:nvPr>
            <p:ph type="sldNum" sz="quarter" idx="12"/>
          </p:nvPr>
        </p:nvSpPr>
        <p:spPr/>
        <p:txBody>
          <a:bodyPr/>
          <a:lstStyle>
            <a:lvl1pPr>
              <a:defRPr/>
            </a:lvl1pPr>
          </a:lstStyle>
          <a:p>
            <a:pPr>
              <a:defRPr/>
            </a:pPr>
            <a:fld id="{4961DE03-49B4-4A28-8695-9D7DE4B6F72D}" type="slidenum">
              <a:rPr lang="en-GB" altLang="en-US"/>
              <a:pPr>
                <a:defRPr/>
              </a:pPr>
              <a:t>‹#›</a:t>
            </a:fld>
            <a:endParaRPr lang="en-GB" altLang="en-US"/>
          </a:p>
        </p:txBody>
      </p:sp>
    </p:spTree>
    <p:extLst>
      <p:ext uri="{BB962C8B-B14F-4D97-AF65-F5344CB8AC3E}">
        <p14:creationId xmlns:p14="http://schemas.microsoft.com/office/powerpoint/2010/main" val="3133124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8" name="Footer Placeholder 4"/>
          <p:cNvSpPr>
            <a:spLocks noGrp="1"/>
          </p:cNvSpPr>
          <p:nvPr>
            <p:ph type="ftr" sz="quarter" idx="11"/>
          </p:nvPr>
        </p:nvSpPr>
        <p:spPr/>
        <p:txBody>
          <a:bodyPr/>
          <a:lstStyle>
            <a:lvl1pPr>
              <a:defRPr/>
            </a:lvl1pPr>
          </a:lstStyle>
          <a:p>
            <a:pPr>
              <a:defRPr/>
            </a:pPr>
            <a:r>
              <a:rPr lang="en-GB"/>
              <a:t>www.valuesalliance.co.uk</a:t>
            </a:r>
          </a:p>
        </p:txBody>
      </p:sp>
      <p:sp>
        <p:nvSpPr>
          <p:cNvPr id="9" name="Slide Number Placeholder 5"/>
          <p:cNvSpPr>
            <a:spLocks noGrp="1"/>
          </p:cNvSpPr>
          <p:nvPr>
            <p:ph type="sldNum" sz="quarter" idx="12"/>
          </p:nvPr>
        </p:nvSpPr>
        <p:spPr/>
        <p:txBody>
          <a:bodyPr/>
          <a:lstStyle>
            <a:lvl1pPr>
              <a:defRPr/>
            </a:lvl1pPr>
          </a:lstStyle>
          <a:p>
            <a:pPr>
              <a:defRPr/>
            </a:pPr>
            <a:fld id="{5BC1FAAF-ADE3-4A61-8F32-881AD28CEA15}" type="slidenum">
              <a:rPr lang="en-GB" altLang="en-US"/>
              <a:pPr>
                <a:defRPr/>
              </a:pPr>
              <a:t>‹#›</a:t>
            </a:fld>
            <a:endParaRPr lang="en-GB" altLang="en-US"/>
          </a:p>
        </p:txBody>
      </p:sp>
    </p:spTree>
    <p:extLst>
      <p:ext uri="{BB962C8B-B14F-4D97-AF65-F5344CB8AC3E}">
        <p14:creationId xmlns:p14="http://schemas.microsoft.com/office/powerpoint/2010/main" val="264760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4" name="Footer Placeholder 4"/>
          <p:cNvSpPr>
            <a:spLocks noGrp="1"/>
          </p:cNvSpPr>
          <p:nvPr>
            <p:ph type="ftr" sz="quarter" idx="11"/>
          </p:nvPr>
        </p:nvSpPr>
        <p:spPr/>
        <p:txBody>
          <a:bodyPr/>
          <a:lstStyle>
            <a:lvl1pPr>
              <a:defRPr/>
            </a:lvl1pPr>
          </a:lstStyle>
          <a:p>
            <a:pPr>
              <a:defRPr/>
            </a:pPr>
            <a:r>
              <a:rPr lang="en-GB"/>
              <a:t>www.valuesalliance.co.uk</a:t>
            </a:r>
          </a:p>
        </p:txBody>
      </p:sp>
      <p:sp>
        <p:nvSpPr>
          <p:cNvPr id="5" name="Slide Number Placeholder 5"/>
          <p:cNvSpPr>
            <a:spLocks noGrp="1"/>
          </p:cNvSpPr>
          <p:nvPr>
            <p:ph type="sldNum" sz="quarter" idx="12"/>
          </p:nvPr>
        </p:nvSpPr>
        <p:spPr/>
        <p:txBody>
          <a:bodyPr/>
          <a:lstStyle>
            <a:lvl1pPr>
              <a:defRPr/>
            </a:lvl1pPr>
          </a:lstStyle>
          <a:p>
            <a:pPr>
              <a:defRPr/>
            </a:pPr>
            <a:fld id="{5D09E674-9CD7-4281-ACCD-3709B25FA2E9}" type="slidenum">
              <a:rPr lang="en-GB" altLang="en-US"/>
              <a:pPr>
                <a:defRPr/>
              </a:pPr>
              <a:t>‹#›</a:t>
            </a:fld>
            <a:endParaRPr lang="en-GB" altLang="en-US"/>
          </a:p>
        </p:txBody>
      </p:sp>
    </p:spTree>
    <p:extLst>
      <p:ext uri="{BB962C8B-B14F-4D97-AF65-F5344CB8AC3E}">
        <p14:creationId xmlns:p14="http://schemas.microsoft.com/office/powerpoint/2010/main" val="321960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3" name="Footer Placeholder 4"/>
          <p:cNvSpPr>
            <a:spLocks noGrp="1"/>
          </p:cNvSpPr>
          <p:nvPr>
            <p:ph type="ftr" sz="quarter" idx="11"/>
          </p:nvPr>
        </p:nvSpPr>
        <p:spPr/>
        <p:txBody>
          <a:bodyPr/>
          <a:lstStyle>
            <a:lvl1pPr>
              <a:defRPr/>
            </a:lvl1pPr>
          </a:lstStyle>
          <a:p>
            <a:pPr>
              <a:defRPr/>
            </a:pPr>
            <a:r>
              <a:rPr lang="en-GB"/>
              <a:t>www.valuesalliance.co.uk</a:t>
            </a:r>
          </a:p>
        </p:txBody>
      </p:sp>
      <p:sp>
        <p:nvSpPr>
          <p:cNvPr id="4" name="Slide Number Placeholder 5"/>
          <p:cNvSpPr>
            <a:spLocks noGrp="1"/>
          </p:cNvSpPr>
          <p:nvPr>
            <p:ph type="sldNum" sz="quarter" idx="12"/>
          </p:nvPr>
        </p:nvSpPr>
        <p:spPr/>
        <p:txBody>
          <a:bodyPr/>
          <a:lstStyle>
            <a:lvl1pPr>
              <a:defRPr/>
            </a:lvl1pPr>
          </a:lstStyle>
          <a:p>
            <a:pPr>
              <a:defRPr/>
            </a:pPr>
            <a:fld id="{5C6F96A2-FA78-4054-9D23-6322EDDBC6A0}" type="slidenum">
              <a:rPr lang="en-GB" altLang="en-US"/>
              <a:pPr>
                <a:defRPr/>
              </a:pPr>
              <a:t>‹#›</a:t>
            </a:fld>
            <a:endParaRPr lang="en-GB" altLang="en-US"/>
          </a:p>
        </p:txBody>
      </p:sp>
    </p:spTree>
    <p:extLst>
      <p:ext uri="{BB962C8B-B14F-4D97-AF65-F5344CB8AC3E}">
        <p14:creationId xmlns:p14="http://schemas.microsoft.com/office/powerpoint/2010/main" val="2048914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6" name="Footer Placeholder 4"/>
          <p:cNvSpPr>
            <a:spLocks noGrp="1"/>
          </p:cNvSpPr>
          <p:nvPr>
            <p:ph type="ftr" sz="quarter" idx="11"/>
          </p:nvPr>
        </p:nvSpPr>
        <p:spPr/>
        <p:txBody>
          <a:bodyPr/>
          <a:lstStyle>
            <a:lvl1pPr>
              <a:defRPr/>
            </a:lvl1pPr>
          </a:lstStyle>
          <a:p>
            <a:pPr>
              <a:defRPr/>
            </a:pPr>
            <a:r>
              <a:rPr lang="en-GB"/>
              <a:t>www.valuesalliance.co.uk</a:t>
            </a:r>
          </a:p>
        </p:txBody>
      </p:sp>
      <p:sp>
        <p:nvSpPr>
          <p:cNvPr id="7" name="Slide Number Placeholder 5"/>
          <p:cNvSpPr>
            <a:spLocks noGrp="1"/>
          </p:cNvSpPr>
          <p:nvPr>
            <p:ph type="sldNum" sz="quarter" idx="12"/>
          </p:nvPr>
        </p:nvSpPr>
        <p:spPr/>
        <p:txBody>
          <a:bodyPr/>
          <a:lstStyle>
            <a:lvl1pPr>
              <a:defRPr/>
            </a:lvl1pPr>
          </a:lstStyle>
          <a:p>
            <a:pPr>
              <a:defRPr/>
            </a:pPr>
            <a:fld id="{083E7560-1968-43BE-9BF9-21E588C76A7B}" type="slidenum">
              <a:rPr lang="en-GB" altLang="en-US"/>
              <a:pPr>
                <a:defRPr/>
              </a:pPr>
              <a:t>‹#›</a:t>
            </a:fld>
            <a:endParaRPr lang="en-GB" altLang="en-US"/>
          </a:p>
        </p:txBody>
      </p:sp>
    </p:spTree>
    <p:extLst>
      <p:ext uri="{BB962C8B-B14F-4D97-AF65-F5344CB8AC3E}">
        <p14:creationId xmlns:p14="http://schemas.microsoft.com/office/powerpoint/2010/main" val="110678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6" name="Rectangle 7"/>
          <p:cNvSpPr>
            <a:spLocks noGrp="1" noChangeArrowheads="1"/>
          </p:cNvSpPr>
          <p:nvPr>
            <p:ph type="sldNum" sz="quarter" idx="12"/>
          </p:nvPr>
        </p:nvSpPr>
        <p:spPr>
          <a:ln/>
        </p:spPr>
        <p:txBody>
          <a:bodyPr/>
          <a:lstStyle>
            <a:lvl1pPr>
              <a:defRPr/>
            </a:lvl1pPr>
          </a:lstStyle>
          <a:p>
            <a:pPr>
              <a:defRPr/>
            </a:pPr>
            <a:fld id="{9CDDCF14-9F7C-4073-9897-EA047E9121A0}" type="slidenum">
              <a:rPr lang="en-US" altLang="en-US"/>
              <a:pPr>
                <a:defRPr/>
              </a:pPr>
              <a:t>‹#›</a:t>
            </a:fld>
            <a:endParaRPr lang="en-US" altLang="en-US" sz="1400"/>
          </a:p>
        </p:txBody>
      </p:sp>
    </p:spTree>
    <p:extLst>
      <p:ext uri="{BB962C8B-B14F-4D97-AF65-F5344CB8AC3E}">
        <p14:creationId xmlns:p14="http://schemas.microsoft.com/office/powerpoint/2010/main" val="1782766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6" name="Footer Placeholder 4"/>
          <p:cNvSpPr>
            <a:spLocks noGrp="1"/>
          </p:cNvSpPr>
          <p:nvPr>
            <p:ph type="ftr" sz="quarter" idx="11"/>
          </p:nvPr>
        </p:nvSpPr>
        <p:spPr/>
        <p:txBody>
          <a:bodyPr/>
          <a:lstStyle>
            <a:lvl1pPr>
              <a:defRPr/>
            </a:lvl1pPr>
          </a:lstStyle>
          <a:p>
            <a:pPr>
              <a:defRPr/>
            </a:pPr>
            <a:r>
              <a:rPr lang="en-GB"/>
              <a:t>www.valuesalliance.co.uk</a:t>
            </a:r>
          </a:p>
        </p:txBody>
      </p:sp>
      <p:sp>
        <p:nvSpPr>
          <p:cNvPr id="7" name="Slide Number Placeholder 5"/>
          <p:cNvSpPr>
            <a:spLocks noGrp="1"/>
          </p:cNvSpPr>
          <p:nvPr>
            <p:ph type="sldNum" sz="quarter" idx="12"/>
          </p:nvPr>
        </p:nvSpPr>
        <p:spPr/>
        <p:txBody>
          <a:bodyPr/>
          <a:lstStyle>
            <a:lvl1pPr>
              <a:defRPr/>
            </a:lvl1pPr>
          </a:lstStyle>
          <a:p>
            <a:pPr>
              <a:defRPr/>
            </a:pPr>
            <a:fld id="{EE174F42-A914-4B40-BD90-5D1EC5B91ED4}" type="slidenum">
              <a:rPr lang="en-GB" altLang="en-US"/>
              <a:pPr>
                <a:defRPr/>
              </a:pPr>
              <a:t>‹#›</a:t>
            </a:fld>
            <a:endParaRPr lang="en-GB" altLang="en-US"/>
          </a:p>
        </p:txBody>
      </p:sp>
    </p:spTree>
    <p:extLst>
      <p:ext uri="{BB962C8B-B14F-4D97-AF65-F5344CB8AC3E}">
        <p14:creationId xmlns:p14="http://schemas.microsoft.com/office/powerpoint/2010/main" val="237647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5" name="Footer Placeholder 4"/>
          <p:cNvSpPr>
            <a:spLocks noGrp="1"/>
          </p:cNvSpPr>
          <p:nvPr>
            <p:ph type="ftr" sz="quarter" idx="11"/>
          </p:nvPr>
        </p:nvSpPr>
        <p:spPr/>
        <p:txBody>
          <a:bodyPr/>
          <a:lstStyle>
            <a:lvl1pPr>
              <a:defRPr/>
            </a:lvl1pPr>
          </a:lstStyle>
          <a:p>
            <a:pPr>
              <a:defRPr/>
            </a:pPr>
            <a:r>
              <a:rPr lang="en-GB"/>
              <a:t>www.valuesalliance.co.uk</a:t>
            </a:r>
          </a:p>
        </p:txBody>
      </p:sp>
      <p:sp>
        <p:nvSpPr>
          <p:cNvPr id="6" name="Slide Number Placeholder 5"/>
          <p:cNvSpPr>
            <a:spLocks noGrp="1"/>
          </p:cNvSpPr>
          <p:nvPr>
            <p:ph type="sldNum" sz="quarter" idx="12"/>
          </p:nvPr>
        </p:nvSpPr>
        <p:spPr/>
        <p:txBody>
          <a:bodyPr/>
          <a:lstStyle>
            <a:lvl1pPr>
              <a:defRPr/>
            </a:lvl1pPr>
          </a:lstStyle>
          <a:p>
            <a:pPr>
              <a:defRPr/>
            </a:pPr>
            <a:fld id="{49A37C0A-68E9-422E-8DEF-9F44B7AF3E41}" type="slidenum">
              <a:rPr lang="en-GB" altLang="en-US"/>
              <a:pPr>
                <a:defRPr/>
              </a:pPr>
              <a:t>‹#›</a:t>
            </a:fld>
            <a:endParaRPr lang="en-GB" altLang="en-US"/>
          </a:p>
        </p:txBody>
      </p:sp>
    </p:spTree>
    <p:extLst>
      <p:ext uri="{BB962C8B-B14F-4D97-AF65-F5344CB8AC3E}">
        <p14:creationId xmlns:p14="http://schemas.microsoft.com/office/powerpoint/2010/main" val="1802255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US" altLang="en-US"/>
              <a:t>17/11/17</a:t>
            </a:r>
            <a:endParaRPr lang="en-GB" altLang="en-US" dirty="0"/>
          </a:p>
        </p:txBody>
      </p:sp>
      <p:sp>
        <p:nvSpPr>
          <p:cNvPr id="5" name="Footer Placeholder 4"/>
          <p:cNvSpPr>
            <a:spLocks noGrp="1"/>
          </p:cNvSpPr>
          <p:nvPr>
            <p:ph type="ftr" sz="quarter" idx="11"/>
          </p:nvPr>
        </p:nvSpPr>
        <p:spPr/>
        <p:txBody>
          <a:bodyPr/>
          <a:lstStyle>
            <a:lvl1pPr>
              <a:defRPr/>
            </a:lvl1pPr>
          </a:lstStyle>
          <a:p>
            <a:pPr>
              <a:defRPr/>
            </a:pPr>
            <a:r>
              <a:rPr lang="en-GB"/>
              <a:t>www.valuesalliance.co.uk</a:t>
            </a:r>
          </a:p>
        </p:txBody>
      </p:sp>
      <p:sp>
        <p:nvSpPr>
          <p:cNvPr id="6" name="Slide Number Placeholder 5"/>
          <p:cNvSpPr>
            <a:spLocks noGrp="1"/>
          </p:cNvSpPr>
          <p:nvPr>
            <p:ph type="sldNum" sz="quarter" idx="12"/>
          </p:nvPr>
        </p:nvSpPr>
        <p:spPr/>
        <p:txBody>
          <a:bodyPr/>
          <a:lstStyle>
            <a:lvl1pPr>
              <a:defRPr/>
            </a:lvl1pPr>
          </a:lstStyle>
          <a:p>
            <a:pPr>
              <a:defRPr/>
            </a:pPr>
            <a:fld id="{C4B03F3E-0F60-4E6F-B2F6-50B020A68DA2}" type="slidenum">
              <a:rPr lang="en-GB" altLang="en-US"/>
              <a:pPr>
                <a:defRPr/>
              </a:pPr>
              <a:t>‹#›</a:t>
            </a:fld>
            <a:endParaRPr lang="en-GB" altLang="en-US"/>
          </a:p>
        </p:txBody>
      </p:sp>
    </p:spTree>
    <p:extLst>
      <p:ext uri="{BB962C8B-B14F-4D97-AF65-F5344CB8AC3E}">
        <p14:creationId xmlns:p14="http://schemas.microsoft.com/office/powerpoint/2010/main" val="404812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6" name="Rectangle 7"/>
          <p:cNvSpPr>
            <a:spLocks noGrp="1" noChangeArrowheads="1"/>
          </p:cNvSpPr>
          <p:nvPr>
            <p:ph type="sldNum" sz="quarter" idx="12"/>
          </p:nvPr>
        </p:nvSpPr>
        <p:spPr>
          <a:ln/>
        </p:spPr>
        <p:txBody>
          <a:bodyPr/>
          <a:lstStyle>
            <a:lvl1pPr>
              <a:defRPr/>
            </a:lvl1pPr>
          </a:lstStyle>
          <a:p>
            <a:pPr>
              <a:defRPr/>
            </a:pPr>
            <a:fld id="{051E3A9E-7487-4B26-925D-2A44FF9B0162}" type="slidenum">
              <a:rPr lang="en-US" altLang="en-US"/>
              <a:pPr>
                <a:defRPr/>
              </a:pPr>
              <a:t>‹#›</a:t>
            </a:fld>
            <a:endParaRPr lang="en-US" altLang="en-US" sz="1400"/>
          </a:p>
        </p:txBody>
      </p:sp>
    </p:spTree>
    <p:extLst>
      <p:ext uri="{BB962C8B-B14F-4D97-AF65-F5344CB8AC3E}">
        <p14:creationId xmlns:p14="http://schemas.microsoft.com/office/powerpoint/2010/main" val="30280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7" name="Rectangle 7"/>
          <p:cNvSpPr>
            <a:spLocks noGrp="1" noChangeArrowheads="1"/>
          </p:cNvSpPr>
          <p:nvPr>
            <p:ph type="sldNum" sz="quarter" idx="12"/>
          </p:nvPr>
        </p:nvSpPr>
        <p:spPr>
          <a:ln/>
        </p:spPr>
        <p:txBody>
          <a:bodyPr/>
          <a:lstStyle>
            <a:lvl1pPr>
              <a:defRPr/>
            </a:lvl1pPr>
          </a:lstStyle>
          <a:p>
            <a:pPr>
              <a:defRPr/>
            </a:pPr>
            <a:fld id="{1AF14123-4CED-4E49-82C0-ED8B9353B289}" type="slidenum">
              <a:rPr lang="en-US" altLang="en-US"/>
              <a:pPr>
                <a:defRPr/>
              </a:pPr>
              <a:t>‹#›</a:t>
            </a:fld>
            <a:endParaRPr lang="en-US" altLang="en-US" sz="1400"/>
          </a:p>
        </p:txBody>
      </p:sp>
    </p:spTree>
    <p:extLst>
      <p:ext uri="{BB962C8B-B14F-4D97-AF65-F5344CB8AC3E}">
        <p14:creationId xmlns:p14="http://schemas.microsoft.com/office/powerpoint/2010/main" val="25274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8"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9" name="Rectangle 7"/>
          <p:cNvSpPr>
            <a:spLocks noGrp="1" noChangeArrowheads="1"/>
          </p:cNvSpPr>
          <p:nvPr>
            <p:ph type="sldNum" sz="quarter" idx="12"/>
          </p:nvPr>
        </p:nvSpPr>
        <p:spPr>
          <a:ln/>
        </p:spPr>
        <p:txBody>
          <a:bodyPr/>
          <a:lstStyle>
            <a:lvl1pPr>
              <a:defRPr/>
            </a:lvl1pPr>
          </a:lstStyle>
          <a:p>
            <a:pPr>
              <a:defRPr/>
            </a:pPr>
            <a:fld id="{09596FE8-FB48-4DBC-B3B4-0A7EC213B4AF}" type="slidenum">
              <a:rPr lang="en-US" altLang="en-US"/>
              <a:pPr>
                <a:defRPr/>
              </a:pPr>
              <a:t>‹#›</a:t>
            </a:fld>
            <a:endParaRPr lang="en-US" altLang="en-US" sz="1400"/>
          </a:p>
        </p:txBody>
      </p:sp>
    </p:spTree>
    <p:extLst>
      <p:ext uri="{BB962C8B-B14F-4D97-AF65-F5344CB8AC3E}">
        <p14:creationId xmlns:p14="http://schemas.microsoft.com/office/powerpoint/2010/main" val="423283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4"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5" name="Rectangle 7"/>
          <p:cNvSpPr>
            <a:spLocks noGrp="1" noChangeArrowheads="1"/>
          </p:cNvSpPr>
          <p:nvPr>
            <p:ph type="sldNum" sz="quarter" idx="12"/>
          </p:nvPr>
        </p:nvSpPr>
        <p:spPr>
          <a:ln/>
        </p:spPr>
        <p:txBody>
          <a:bodyPr/>
          <a:lstStyle>
            <a:lvl1pPr>
              <a:defRPr/>
            </a:lvl1pPr>
          </a:lstStyle>
          <a:p>
            <a:pPr>
              <a:defRPr/>
            </a:pPr>
            <a:fld id="{34344EDA-08CA-4287-A7E0-4B109F863ED6}" type="slidenum">
              <a:rPr lang="en-US" altLang="en-US"/>
              <a:pPr>
                <a:defRPr/>
              </a:pPr>
              <a:t>‹#›</a:t>
            </a:fld>
            <a:endParaRPr lang="en-US" altLang="en-US" sz="1400"/>
          </a:p>
        </p:txBody>
      </p:sp>
    </p:spTree>
    <p:extLst>
      <p:ext uri="{BB962C8B-B14F-4D97-AF65-F5344CB8AC3E}">
        <p14:creationId xmlns:p14="http://schemas.microsoft.com/office/powerpoint/2010/main" val="109835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3"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4" name="Rectangle 7"/>
          <p:cNvSpPr>
            <a:spLocks noGrp="1" noChangeArrowheads="1"/>
          </p:cNvSpPr>
          <p:nvPr>
            <p:ph type="sldNum" sz="quarter" idx="12"/>
          </p:nvPr>
        </p:nvSpPr>
        <p:spPr>
          <a:ln/>
        </p:spPr>
        <p:txBody>
          <a:bodyPr/>
          <a:lstStyle>
            <a:lvl1pPr>
              <a:defRPr/>
            </a:lvl1pPr>
          </a:lstStyle>
          <a:p>
            <a:pPr>
              <a:defRPr/>
            </a:pPr>
            <a:fld id="{FDA24C71-0F68-46E7-9BD8-363EE9CF18F6}" type="slidenum">
              <a:rPr lang="en-US" altLang="en-US"/>
              <a:pPr>
                <a:defRPr/>
              </a:pPr>
              <a:t>‹#›</a:t>
            </a:fld>
            <a:endParaRPr lang="en-US" altLang="en-US" sz="1400"/>
          </a:p>
        </p:txBody>
      </p:sp>
    </p:spTree>
    <p:extLst>
      <p:ext uri="{BB962C8B-B14F-4D97-AF65-F5344CB8AC3E}">
        <p14:creationId xmlns:p14="http://schemas.microsoft.com/office/powerpoint/2010/main" val="41368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7" name="Rectangle 7"/>
          <p:cNvSpPr>
            <a:spLocks noGrp="1" noChangeArrowheads="1"/>
          </p:cNvSpPr>
          <p:nvPr>
            <p:ph type="sldNum" sz="quarter" idx="12"/>
          </p:nvPr>
        </p:nvSpPr>
        <p:spPr>
          <a:ln/>
        </p:spPr>
        <p:txBody>
          <a:bodyPr/>
          <a:lstStyle>
            <a:lvl1pPr>
              <a:defRPr/>
            </a:lvl1pPr>
          </a:lstStyle>
          <a:p>
            <a:pPr>
              <a:defRPr/>
            </a:pPr>
            <a:fld id="{F5306863-FD76-438A-9092-F85436C2F8E3}" type="slidenum">
              <a:rPr lang="en-US" altLang="en-US"/>
              <a:pPr>
                <a:defRPr/>
              </a:pPr>
              <a:t>‹#›</a:t>
            </a:fld>
            <a:endParaRPr lang="en-US" altLang="en-US" sz="1400"/>
          </a:p>
        </p:txBody>
      </p:sp>
    </p:spTree>
    <p:extLst>
      <p:ext uri="{BB962C8B-B14F-4D97-AF65-F5344CB8AC3E}">
        <p14:creationId xmlns:p14="http://schemas.microsoft.com/office/powerpoint/2010/main" val="31810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17/11/17</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www.valuesalliance.co.uk</a:t>
            </a:r>
          </a:p>
        </p:txBody>
      </p:sp>
      <p:sp>
        <p:nvSpPr>
          <p:cNvPr id="7" name="Rectangle 7"/>
          <p:cNvSpPr>
            <a:spLocks noGrp="1" noChangeArrowheads="1"/>
          </p:cNvSpPr>
          <p:nvPr>
            <p:ph type="sldNum" sz="quarter" idx="12"/>
          </p:nvPr>
        </p:nvSpPr>
        <p:spPr>
          <a:ln/>
        </p:spPr>
        <p:txBody>
          <a:bodyPr/>
          <a:lstStyle>
            <a:lvl1pPr>
              <a:defRPr/>
            </a:lvl1pPr>
          </a:lstStyle>
          <a:p>
            <a:pPr>
              <a:defRPr/>
            </a:pPr>
            <a:fld id="{39B8D964-99EB-463C-80A3-8F8D1C46BD0F}" type="slidenum">
              <a:rPr lang="en-US" altLang="en-US"/>
              <a:pPr>
                <a:defRPr/>
              </a:pPr>
              <a:t>‹#›</a:t>
            </a:fld>
            <a:endParaRPr lang="en-US" altLang="en-US" sz="1400"/>
          </a:p>
        </p:txBody>
      </p:sp>
    </p:spTree>
    <p:extLst>
      <p:ext uri="{BB962C8B-B14F-4D97-AF65-F5344CB8AC3E}">
        <p14:creationId xmlns:p14="http://schemas.microsoft.com/office/powerpoint/2010/main" val="5048778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1" descr="gen_pg_2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447800" y="295275"/>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85800" y="17526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 name="Rectangle 5"/>
          <p:cNvSpPr>
            <a:spLocks noGrp="1" noChangeArrowheads="1"/>
          </p:cNvSpPr>
          <p:nvPr>
            <p:ph type="dt" sz="half" idx="2"/>
          </p:nvPr>
        </p:nvSpPr>
        <p:spPr bwMode="auto">
          <a:xfrm>
            <a:off x="5257800" y="6219825"/>
            <a:ext cx="1219200" cy="333375"/>
          </a:xfrm>
          <a:prstGeom prst="rect">
            <a:avLst/>
          </a:prstGeom>
          <a:noFill/>
          <a:ln>
            <a:noFill/>
          </a:ln>
          <a:effectLst>
            <a:outerShdw blurRad="25400" dist="12700" dir="2700000" algn="ctr" rotWithShape="0">
              <a:srgbClr val="808080">
                <a:alpha val="74997"/>
              </a:srgbClr>
            </a:outerShdw>
          </a:effectLst>
          <a:extLst/>
        </p:spPr>
        <p:txBody>
          <a:bodyPr vert="horz" wrap="square" lIns="91440" tIns="45720" rIns="91440" bIns="45720" numCol="1" anchor="t" anchorCtr="0" compatLnSpc="1">
            <a:prstTxWarp prst="textNoShape">
              <a:avLst/>
            </a:prstTxWarp>
          </a:bodyPr>
          <a:lstStyle>
            <a:lvl1pPr eaLnBrk="0" hangingPunct="0">
              <a:defRPr sz="1000">
                <a:solidFill>
                  <a:schemeClr val="tx2"/>
                </a:solidFill>
                <a:latin typeface="Arial" charset="0"/>
                <a:ea typeface="ＭＳ Ｐゴシック" charset="0"/>
                <a:cs typeface="+mn-cs"/>
              </a:defRPr>
            </a:lvl1pPr>
          </a:lstStyle>
          <a:p>
            <a:pPr>
              <a:defRPr/>
            </a:pPr>
            <a:r>
              <a:rPr lang="en-US"/>
              <a:t>17/11/17</a:t>
            </a:r>
          </a:p>
        </p:txBody>
      </p:sp>
      <p:sp>
        <p:nvSpPr>
          <p:cNvPr id="11270" name="Rectangle 6"/>
          <p:cNvSpPr>
            <a:spLocks noGrp="1" noChangeArrowheads="1"/>
          </p:cNvSpPr>
          <p:nvPr>
            <p:ph type="ftr" sz="quarter" idx="3"/>
          </p:nvPr>
        </p:nvSpPr>
        <p:spPr bwMode="auto">
          <a:xfrm>
            <a:off x="1676400" y="6219825"/>
            <a:ext cx="3429000" cy="333375"/>
          </a:xfrm>
          <a:prstGeom prst="rect">
            <a:avLst/>
          </a:prstGeom>
          <a:noFill/>
          <a:ln>
            <a:noFill/>
          </a:ln>
          <a:effectLst>
            <a:outerShdw blurRad="25400" dist="12700" dir="2700000" algn="ctr" rotWithShape="0">
              <a:srgbClr val="808080">
                <a:alpha val="74997"/>
              </a:srgbClr>
            </a:outerShdw>
          </a:effectLst>
          <a:extLst/>
        </p:spPr>
        <p:txBody>
          <a:bodyPr vert="horz" wrap="square" lIns="91440" tIns="45720" rIns="91440" bIns="45720" numCol="1" anchor="t" anchorCtr="0" compatLnSpc="1">
            <a:prstTxWarp prst="textNoShape">
              <a:avLst/>
            </a:prstTxWarp>
          </a:bodyPr>
          <a:lstStyle>
            <a:lvl1pPr algn="l" eaLnBrk="0" hangingPunct="0">
              <a:defRPr sz="1000">
                <a:solidFill>
                  <a:schemeClr val="tx2"/>
                </a:solidFill>
                <a:latin typeface="Arial" charset="0"/>
                <a:ea typeface="ＭＳ Ｐゴシック" charset="0"/>
                <a:cs typeface="+mn-cs"/>
              </a:defRPr>
            </a:lvl1pPr>
          </a:lstStyle>
          <a:p>
            <a:pPr>
              <a:defRPr/>
            </a:pPr>
            <a:r>
              <a:rPr lang="en-US"/>
              <a:t>www.valuesalliance.co.uk</a:t>
            </a:r>
          </a:p>
        </p:txBody>
      </p:sp>
      <p:sp>
        <p:nvSpPr>
          <p:cNvPr id="11271" name="Rectangle 7"/>
          <p:cNvSpPr>
            <a:spLocks noGrp="1" noChangeArrowheads="1"/>
          </p:cNvSpPr>
          <p:nvPr>
            <p:ph type="sldNum" sz="quarter" idx="4"/>
          </p:nvPr>
        </p:nvSpPr>
        <p:spPr bwMode="auto">
          <a:xfrm>
            <a:off x="609600" y="6219825"/>
            <a:ext cx="914400" cy="333375"/>
          </a:xfrm>
          <a:prstGeom prst="rect">
            <a:avLst/>
          </a:prstGeom>
          <a:noFill/>
          <a:ln>
            <a:noFill/>
          </a:ln>
          <a:effectLst>
            <a:outerShdw blurRad="25400" dist="12700" dir="2700000" algn="ctr" rotWithShape="0">
              <a:srgbClr val="808080">
                <a:alpha val="74997"/>
              </a:srgbClr>
            </a:outerShdw>
          </a:effectLst>
          <a:extLst/>
        </p:spPr>
        <p:txBody>
          <a:bodyPr vert="horz" wrap="square" lIns="91440" tIns="45720" rIns="91440" bIns="45720" numCol="1" anchor="t" anchorCtr="0" compatLnSpc="1">
            <a:prstTxWarp prst="textNoShape">
              <a:avLst/>
            </a:prstTxWarp>
          </a:bodyPr>
          <a:lstStyle>
            <a:lvl1pPr>
              <a:defRPr sz="1000" smtClean="0">
                <a:solidFill>
                  <a:schemeClr val="tx2"/>
                </a:solidFill>
              </a:defRPr>
            </a:lvl1pPr>
          </a:lstStyle>
          <a:p>
            <a:pPr>
              <a:defRPr/>
            </a:pPr>
            <a:fld id="{0553A605-35C1-4DA9-8F1E-5CEEED9E5A25}" type="slidenum">
              <a:rPr lang="en-US" altLang="en-US"/>
              <a:pPr>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5030" r:id="rId1"/>
    <p:sldLayoutId id="2147485009" r:id="rId2"/>
    <p:sldLayoutId id="2147485010" r:id="rId3"/>
    <p:sldLayoutId id="2147485011" r:id="rId4"/>
    <p:sldLayoutId id="2147485012" r:id="rId5"/>
    <p:sldLayoutId id="2147485013" r:id="rId6"/>
    <p:sldLayoutId id="2147485014" r:id="rId7"/>
    <p:sldLayoutId id="2147485015" r:id="rId8"/>
    <p:sldLayoutId id="2147485016" r:id="rId9"/>
    <p:sldLayoutId id="2147485017" r:id="rId10"/>
    <p:sldLayoutId id="2147485018" r:id="rId11"/>
  </p:sldLayoutIdLst>
  <p:hf hdr="0"/>
  <p:txStyles>
    <p:titleStyle>
      <a:lvl1pPr algn="l" rtl="0" eaLnBrk="0" fontAlgn="base" hangingPunct="0">
        <a:spcBef>
          <a:spcPct val="0"/>
        </a:spcBef>
        <a:spcAft>
          <a:spcPct val="0"/>
        </a:spcAft>
        <a:defRPr b="1">
          <a:solidFill>
            <a:srgbClr val="686A69"/>
          </a:solidFill>
          <a:latin typeface="+mj-lt"/>
          <a:ea typeface="MS PGothic" pitchFamily="34" charset="-128"/>
          <a:cs typeface="+mj-cs"/>
        </a:defRPr>
      </a:lvl1pPr>
      <a:lvl2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2pPr>
      <a:lvl3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3pPr>
      <a:lvl4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4pPr>
      <a:lvl5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5pPr>
      <a:lvl6pPr marL="457200" algn="l" rtl="0" fontAlgn="base">
        <a:spcBef>
          <a:spcPct val="0"/>
        </a:spcBef>
        <a:spcAft>
          <a:spcPct val="0"/>
        </a:spcAft>
        <a:defRPr b="1">
          <a:solidFill>
            <a:schemeClr val="tx1"/>
          </a:solidFill>
          <a:latin typeface="Arial" charset="0"/>
          <a:ea typeface="ＭＳ Ｐゴシック" charset="0"/>
          <a:cs typeface="ＭＳ Ｐゴシック" charset="0"/>
        </a:defRPr>
      </a:lvl6pPr>
      <a:lvl7pPr marL="914400" algn="l" rtl="0" fontAlgn="base">
        <a:spcBef>
          <a:spcPct val="0"/>
        </a:spcBef>
        <a:spcAft>
          <a:spcPct val="0"/>
        </a:spcAft>
        <a:defRPr b="1">
          <a:solidFill>
            <a:schemeClr val="tx1"/>
          </a:solidFill>
          <a:latin typeface="Arial" charset="0"/>
          <a:ea typeface="ＭＳ Ｐゴシック" charset="0"/>
          <a:cs typeface="ＭＳ Ｐゴシック" charset="0"/>
        </a:defRPr>
      </a:lvl7pPr>
      <a:lvl8pPr marL="1371600" algn="l" rtl="0" fontAlgn="base">
        <a:spcBef>
          <a:spcPct val="0"/>
        </a:spcBef>
        <a:spcAft>
          <a:spcPct val="0"/>
        </a:spcAft>
        <a:defRPr b="1">
          <a:solidFill>
            <a:schemeClr val="tx1"/>
          </a:solidFill>
          <a:latin typeface="Arial" charset="0"/>
          <a:ea typeface="ＭＳ Ｐゴシック" charset="0"/>
          <a:cs typeface="ＭＳ Ｐゴシック" charset="0"/>
        </a:defRPr>
      </a:lvl8pPr>
      <a:lvl9pPr marL="1828800" algn="l" rtl="0" fontAlgn="base">
        <a:spcBef>
          <a:spcPct val="0"/>
        </a:spcBef>
        <a:spcAft>
          <a:spcPct val="0"/>
        </a:spcAft>
        <a:defRPr b="1">
          <a:solidFill>
            <a:schemeClr val="tx1"/>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cs typeface="+mn-cs"/>
        </a:defRPr>
      </a:lvl1pPr>
      <a:lvl2pPr marL="742950" indent="-28575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2pPr>
      <a:lvl3pPr marL="11430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3pPr>
      <a:lvl4pPr marL="16002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4pPr>
      <a:lvl5pPr marL="20574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5pPr>
      <a:lvl6pPr marL="2514600" indent="-228600" algn="l" rtl="0" fontAlgn="base">
        <a:spcBef>
          <a:spcPct val="20000"/>
        </a:spcBef>
        <a:spcAft>
          <a:spcPct val="0"/>
        </a:spcAft>
        <a:buFont typeface="Times" charset="0"/>
        <a:buChar char="•"/>
        <a:defRPr sz="1600">
          <a:solidFill>
            <a:schemeClr val="tx1"/>
          </a:solidFill>
          <a:latin typeface="+mn-lt"/>
          <a:ea typeface="+mn-ea"/>
        </a:defRPr>
      </a:lvl6pPr>
      <a:lvl7pPr marL="2971800" indent="-228600" algn="l" rtl="0" fontAlgn="base">
        <a:spcBef>
          <a:spcPct val="20000"/>
        </a:spcBef>
        <a:spcAft>
          <a:spcPct val="0"/>
        </a:spcAft>
        <a:buFont typeface="Times" charset="0"/>
        <a:buChar char="•"/>
        <a:defRPr sz="1600">
          <a:solidFill>
            <a:schemeClr val="tx1"/>
          </a:solidFill>
          <a:latin typeface="+mn-lt"/>
          <a:ea typeface="+mn-ea"/>
        </a:defRPr>
      </a:lvl7pPr>
      <a:lvl8pPr marL="3429000" indent="-228600" algn="l" rtl="0" fontAlgn="base">
        <a:spcBef>
          <a:spcPct val="20000"/>
        </a:spcBef>
        <a:spcAft>
          <a:spcPct val="0"/>
        </a:spcAft>
        <a:buFont typeface="Times" charset="0"/>
        <a:buChar char="•"/>
        <a:defRPr sz="1600">
          <a:solidFill>
            <a:schemeClr val="tx1"/>
          </a:solidFill>
          <a:latin typeface="+mn-lt"/>
          <a:ea typeface="+mn-ea"/>
        </a:defRPr>
      </a:lvl8pPr>
      <a:lvl9pPr marL="3886200" indent="-228600" algn="l" rtl="0" fontAlgn="base">
        <a:spcBef>
          <a:spcPct val="20000"/>
        </a:spcBef>
        <a:spcAft>
          <a:spcPct val="0"/>
        </a:spcAft>
        <a:buFont typeface="Times"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ea typeface="ＭＳ Ｐゴシック" pitchFamily="34" charset="-128"/>
              </a:defRPr>
            </a:lvl1pPr>
          </a:lstStyle>
          <a:p>
            <a:pPr>
              <a:defRPr/>
            </a:pPr>
            <a:r>
              <a:rPr lang="en-US" altLang="en-US"/>
              <a:t>17/11/17</a:t>
            </a:r>
            <a:endParaRPr lang="en-GB"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a:defRPr/>
            </a:pPr>
            <a:r>
              <a:rPr lang="en-GB"/>
              <a:t>www.valuesalliance.co.uk</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CDF14CD-3596-44F5-9A82-70F79C785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019" r:id="rId1"/>
    <p:sldLayoutId id="2147485020" r:id="rId2"/>
    <p:sldLayoutId id="2147485021" r:id="rId3"/>
    <p:sldLayoutId id="2147485022" r:id="rId4"/>
    <p:sldLayoutId id="2147485023" r:id="rId5"/>
    <p:sldLayoutId id="2147485024" r:id="rId6"/>
    <p:sldLayoutId id="2147485025" r:id="rId7"/>
    <p:sldLayoutId id="2147485026" r:id="rId8"/>
    <p:sldLayoutId id="2147485027" r:id="rId9"/>
    <p:sldLayoutId id="2147485028" r:id="rId10"/>
    <p:sldLayoutId id="2147485029" r:id="rId11"/>
  </p:sldLayoutIdLst>
  <p:hf hdr="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aluesalliance.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rldvaluesday.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hyperlink" Target="http://www.valuesalliance.net/" TargetMode="External"/><Relationship Id="rId6" Type="http://schemas.openxmlformats.org/officeDocument/2006/relationships/hyperlink" Target="mailto:info@valuesalliance.net" TargetMode="External"/><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GB" altLang="en-US"/>
          </a:p>
        </p:txBody>
      </p:sp>
      <p:sp>
        <p:nvSpPr>
          <p:cNvPr id="3" name="Content Placeholder 2"/>
          <p:cNvSpPr>
            <a:spLocks noGrp="1"/>
          </p:cNvSpPr>
          <p:nvPr>
            <p:ph idx="1"/>
          </p:nvPr>
        </p:nvSpPr>
        <p:spPr>
          <a:xfrm>
            <a:off x="685800" y="1268760"/>
            <a:ext cx="7772400" cy="3960440"/>
          </a:xfrm>
        </p:spPr>
        <p:txBody>
          <a:bodyPr/>
          <a:lstStyle/>
          <a:p>
            <a:pPr marL="0" indent="0" algn="ctr">
              <a:buFont typeface="Times" panose="02020603050405020304" pitchFamily="18" charset="0"/>
              <a:buNone/>
              <a:defRPr/>
            </a:pPr>
            <a:r>
              <a:rPr lang="en-GB" sz="6000" dirty="0">
                <a:latin typeface="+mj-lt"/>
              </a:rPr>
              <a:t>UK Values Alliance</a:t>
            </a:r>
            <a:r>
              <a:rPr lang="en-GB" sz="4400" dirty="0">
                <a:latin typeface="+mj-lt"/>
              </a:rPr>
              <a:t/>
            </a:r>
            <a:br>
              <a:rPr lang="en-GB" sz="4400" dirty="0">
                <a:latin typeface="+mj-lt"/>
              </a:rPr>
            </a:br>
            <a:r>
              <a:rPr lang="en-GB" sz="4400" dirty="0">
                <a:latin typeface="+mj-lt"/>
              </a:rPr>
              <a:t/>
            </a:r>
            <a:br>
              <a:rPr lang="en-GB" sz="4400" dirty="0">
                <a:latin typeface="+mj-lt"/>
              </a:rPr>
            </a:br>
            <a:r>
              <a:rPr lang="en-GB" sz="4400" dirty="0">
                <a:latin typeface="+mj-lt"/>
              </a:rPr>
              <a:t>Annual General </a:t>
            </a:r>
            <a:r>
              <a:rPr lang="en-GB" sz="4400" dirty="0" smtClean="0">
                <a:latin typeface="+mj-lt"/>
              </a:rPr>
              <a:t>Meeting</a:t>
            </a:r>
          </a:p>
          <a:p>
            <a:pPr marL="0" indent="0" algn="ctr">
              <a:buFont typeface="Times" panose="02020603050405020304" pitchFamily="18" charset="0"/>
              <a:buNone/>
              <a:defRPr/>
            </a:pPr>
            <a:r>
              <a:rPr lang="en-GB" sz="4400" dirty="0" smtClean="0">
                <a:latin typeface="+mj-lt"/>
              </a:rPr>
              <a:t>Minutes</a:t>
            </a:r>
            <a:endParaRPr lang="en-GB" sz="4400" dirty="0">
              <a:latin typeface="+mj-lt"/>
            </a:endParaRPr>
          </a:p>
          <a:p>
            <a:pPr marL="0" indent="0" algn="ctr">
              <a:buFont typeface="Times" panose="02020603050405020304" pitchFamily="18" charset="0"/>
              <a:buNone/>
              <a:defRPr/>
            </a:pPr>
            <a:r>
              <a:rPr lang="en-GB" sz="3200" dirty="0">
                <a:latin typeface="+mj-lt"/>
              </a:rPr>
              <a:t>17 November 2017</a:t>
            </a:r>
          </a:p>
          <a:p>
            <a:pPr marL="0" indent="0" algn="ctr">
              <a:buFont typeface="Times" panose="02020603050405020304" pitchFamily="18" charset="0"/>
              <a:buNone/>
              <a:defRPr/>
            </a:pPr>
            <a:r>
              <a:rPr lang="en-GB" sz="2400" dirty="0">
                <a:latin typeface="+mj-lt"/>
              </a:rPr>
              <a:t>12.30pm-1.00pm</a:t>
            </a:r>
            <a:endParaRPr lang="en-GB" sz="1200" dirty="0">
              <a:latin typeface="+mj-lt"/>
            </a:endParaRPr>
          </a:p>
        </p:txBody>
      </p:sp>
      <p:sp>
        <p:nvSpPr>
          <p:cNvPr id="4" name="Date Placeholder 3"/>
          <p:cNvSpPr>
            <a:spLocks noGrp="1"/>
          </p:cNvSpPr>
          <p:nvPr>
            <p:ph type="dt" sz="quarter" idx="10"/>
          </p:nvPr>
        </p:nvSpPr>
        <p:spPr/>
        <p:txBody>
          <a:bodyPr/>
          <a:lstStyle/>
          <a:p>
            <a:pPr>
              <a:defRPr/>
            </a:pPr>
            <a:r>
              <a:rPr lang="en-US"/>
              <a:t>17/11/17</a:t>
            </a:r>
          </a:p>
        </p:txBody>
      </p:sp>
      <p:sp>
        <p:nvSpPr>
          <p:cNvPr id="5" name="Footer Placeholder 4"/>
          <p:cNvSpPr>
            <a:spLocks noGrp="1"/>
          </p:cNvSpPr>
          <p:nvPr>
            <p:ph type="ftr" sz="quarter" idx="11"/>
          </p:nvPr>
        </p:nvSpPr>
        <p:spPr/>
        <p:txBody>
          <a:bodyPr/>
          <a:lstStyle/>
          <a:p>
            <a:pPr>
              <a:defRPr/>
            </a:pPr>
            <a:r>
              <a:rPr lang="en-US"/>
              <a:t>www.valuesalliance.co.uk</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1</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60647"/>
            <a:ext cx="8354887" cy="5959177"/>
          </a:xfrm>
        </p:spPr>
        <p:txBody>
          <a:bodyPr/>
          <a:lstStyle/>
          <a:p>
            <a:pPr marL="0" indent="0">
              <a:buFont typeface="Times" panose="02020603050405020304" pitchFamily="18" charset="0"/>
              <a:buNone/>
              <a:defRPr/>
            </a:pPr>
            <a:r>
              <a:rPr lang="en-GB" sz="1200" dirty="0" smtClean="0"/>
              <a:t>                   </a:t>
            </a:r>
            <a:r>
              <a:rPr lang="en-GB" sz="1400" dirty="0" smtClean="0"/>
              <a:t>Meeting opened at 12.40pm.</a:t>
            </a:r>
          </a:p>
          <a:p>
            <a:pPr marL="0" indent="0">
              <a:buFont typeface="Times" panose="02020603050405020304" pitchFamily="18" charset="0"/>
              <a:buNone/>
              <a:defRPr/>
            </a:pPr>
            <a:endParaRPr lang="en-GB" sz="1400" dirty="0" smtClean="0"/>
          </a:p>
          <a:p>
            <a:pPr marL="0" indent="0">
              <a:buFont typeface="Times" panose="02020603050405020304" pitchFamily="18" charset="0"/>
              <a:buNone/>
              <a:defRPr/>
            </a:pPr>
            <a:r>
              <a:rPr lang="en-GB" sz="1400" dirty="0"/>
              <a:t> </a:t>
            </a:r>
            <a:r>
              <a:rPr lang="en-GB" sz="1400" dirty="0" smtClean="0"/>
              <a:t>                Members in attendance: Lindsay West, </a:t>
            </a:r>
            <a:r>
              <a:rPr lang="en-GB" sz="1400" dirty="0" err="1" smtClean="0"/>
              <a:t>Kashmira</a:t>
            </a:r>
            <a:r>
              <a:rPr lang="en-GB" sz="1400" dirty="0" smtClean="0"/>
              <a:t> </a:t>
            </a:r>
            <a:r>
              <a:rPr lang="en-GB" sz="1400" dirty="0" err="1" smtClean="0"/>
              <a:t>Deboo</a:t>
            </a:r>
            <a:r>
              <a:rPr lang="en-GB" sz="1400" dirty="0" smtClean="0"/>
              <a:t>, Maureen Watson, Philippa Dixon, </a:t>
            </a:r>
          </a:p>
          <a:p>
            <a:pPr marL="0" indent="0">
              <a:buFont typeface="Times" panose="02020603050405020304" pitchFamily="18" charset="0"/>
              <a:buNone/>
              <a:defRPr/>
            </a:pPr>
            <a:r>
              <a:rPr lang="en-GB" sz="1400" dirty="0"/>
              <a:t> </a:t>
            </a:r>
            <a:r>
              <a:rPr lang="en-GB" sz="1400" dirty="0" smtClean="0"/>
              <a:t>                                                       </a:t>
            </a:r>
            <a:r>
              <a:rPr lang="en-GB" sz="1400" dirty="0" smtClean="0"/>
              <a:t>Charles Fowler, Liz Murphy, Alan Williams, Jessica Ball and </a:t>
            </a:r>
          </a:p>
          <a:p>
            <a:pPr marL="0" indent="0">
              <a:buFont typeface="Times" panose="02020603050405020304" pitchFamily="18" charset="0"/>
              <a:buNone/>
              <a:defRPr/>
            </a:pPr>
            <a:r>
              <a:rPr lang="en-GB" sz="1400" dirty="0"/>
              <a:t> </a:t>
            </a:r>
            <a:r>
              <a:rPr lang="en-GB" sz="1400" dirty="0" smtClean="0"/>
              <a:t>                                                       </a:t>
            </a:r>
            <a:r>
              <a:rPr lang="en-GB" sz="1400" dirty="0" smtClean="0"/>
              <a:t>Jackie Le </a:t>
            </a:r>
            <a:r>
              <a:rPr lang="en-GB" sz="1400" dirty="0" err="1" smtClean="0"/>
              <a:t>Fèvre</a:t>
            </a:r>
            <a:r>
              <a:rPr lang="en-GB" sz="1400" dirty="0" smtClean="0"/>
              <a:t> (minute taker)</a:t>
            </a:r>
          </a:p>
          <a:p>
            <a:pPr marL="0" indent="0">
              <a:buFont typeface="Times" panose="02020603050405020304" pitchFamily="18" charset="0"/>
              <a:buNone/>
              <a:defRPr/>
            </a:pPr>
            <a:r>
              <a:rPr lang="en-GB" sz="1400" dirty="0"/>
              <a:t> </a:t>
            </a:r>
            <a:r>
              <a:rPr lang="en-GB" sz="1400" dirty="0" smtClean="0"/>
              <a:t>                  Apologies: Ed Mayo</a:t>
            </a:r>
          </a:p>
          <a:p>
            <a:pPr marL="0" indent="0">
              <a:buFont typeface="Times" panose="02020603050405020304" pitchFamily="18" charset="0"/>
              <a:buNone/>
              <a:defRPr/>
            </a:pPr>
            <a:endParaRPr lang="en-GB" sz="1400" dirty="0"/>
          </a:p>
          <a:p>
            <a:pPr marL="0" indent="0">
              <a:buFont typeface="Times" panose="02020603050405020304" pitchFamily="18" charset="0"/>
              <a:buNone/>
              <a:defRPr/>
            </a:pPr>
            <a:r>
              <a:rPr lang="en-GB" sz="1400" dirty="0" smtClean="0"/>
              <a:t>There being no reappointments to the Steering Group the meeting proceeded with a report for the past year.</a:t>
            </a:r>
          </a:p>
          <a:p>
            <a:pPr marL="0" indent="0">
              <a:buFont typeface="Times" panose="02020603050405020304" pitchFamily="18" charset="0"/>
              <a:buNone/>
              <a:defRPr/>
            </a:pPr>
            <a:endParaRPr lang="en-GB" sz="1400" dirty="0"/>
          </a:p>
          <a:p>
            <a:pPr marL="514350" indent="-514350">
              <a:buFont typeface="Times" panose="02020603050405020304" pitchFamily="18" charset="0"/>
              <a:buAutoNum type="arabicPeriod"/>
              <a:defRPr/>
            </a:pPr>
            <a:r>
              <a:rPr lang="en-GB" sz="1400" dirty="0"/>
              <a:t>Highlights of </a:t>
            </a:r>
            <a:r>
              <a:rPr lang="en-GB" sz="1400" dirty="0" smtClean="0"/>
              <a:t>2017 – see pages 3-4</a:t>
            </a:r>
          </a:p>
          <a:p>
            <a:pPr marL="228600" indent="-228600">
              <a:buFont typeface="+mj-lt"/>
              <a:buAutoNum type="arabicPeriod"/>
              <a:defRPr/>
            </a:pPr>
            <a:endParaRPr lang="en-GB" sz="1400" dirty="0"/>
          </a:p>
          <a:p>
            <a:pPr marL="514350" indent="-514350">
              <a:buFont typeface="Times" panose="02020603050405020304" pitchFamily="18" charset="0"/>
              <a:buAutoNum type="arabicPeriod"/>
              <a:defRPr/>
            </a:pPr>
            <a:r>
              <a:rPr lang="en-GB" sz="1400" dirty="0" smtClean="0"/>
              <a:t>Finances – see pages 5-6</a:t>
            </a:r>
          </a:p>
          <a:p>
            <a:pPr marL="514350" indent="-514350">
              <a:buFont typeface="Times" panose="02020603050405020304" pitchFamily="18" charset="0"/>
              <a:buAutoNum type="arabicPeriod"/>
              <a:defRPr/>
            </a:pPr>
            <a:endParaRPr lang="en-GB" sz="1400" dirty="0"/>
          </a:p>
          <a:p>
            <a:pPr marL="514350" indent="-514350">
              <a:buFont typeface="Times" panose="02020603050405020304" pitchFamily="18" charset="0"/>
              <a:buAutoNum type="arabicPeriod"/>
              <a:defRPr/>
            </a:pPr>
            <a:r>
              <a:rPr lang="en-GB" sz="1400" dirty="0" smtClean="0"/>
              <a:t>Membership – see page 7</a:t>
            </a:r>
          </a:p>
          <a:p>
            <a:pPr marL="514350" indent="-514350">
              <a:buFont typeface="Times" panose="02020603050405020304" pitchFamily="18" charset="0"/>
              <a:buAutoNum type="arabicPeriod"/>
              <a:defRPr/>
            </a:pPr>
            <a:endParaRPr lang="en-GB" sz="1400" dirty="0"/>
          </a:p>
          <a:p>
            <a:pPr marL="514350" indent="-514350">
              <a:buFont typeface="Times" panose="02020603050405020304" pitchFamily="18" charset="0"/>
              <a:buAutoNum type="arabicPeriod"/>
              <a:defRPr/>
            </a:pPr>
            <a:r>
              <a:rPr lang="en-GB" sz="1400" dirty="0" smtClean="0"/>
              <a:t>AOB</a:t>
            </a:r>
          </a:p>
          <a:p>
            <a:pPr marL="514350" indent="-514350">
              <a:buFont typeface="Times" panose="02020603050405020304" pitchFamily="18" charset="0"/>
              <a:buAutoNum type="arabicPeriod"/>
              <a:defRPr/>
            </a:pPr>
            <a:endParaRPr lang="en-GB" sz="1400" dirty="0" smtClean="0"/>
          </a:p>
          <a:p>
            <a:pPr marL="0" indent="0">
              <a:buNone/>
              <a:defRPr/>
            </a:pPr>
            <a:r>
              <a:rPr lang="en-GB" sz="1400" dirty="0" smtClean="0"/>
              <a:t>A vote of thanks was proposed by Ed Mayo of UK Cooperatives Network and seconded by Jackie Le </a:t>
            </a:r>
            <a:r>
              <a:rPr lang="en-GB" sz="1400" dirty="0" err="1" smtClean="0"/>
              <a:t>Fèvre</a:t>
            </a:r>
            <a:r>
              <a:rPr lang="en-GB" sz="1400" dirty="0" smtClean="0"/>
              <a:t> for all of the work undertaken by the Steering Group through the year: the motion was endorsed by the meeting.</a:t>
            </a:r>
          </a:p>
          <a:p>
            <a:pPr marL="514350" indent="-514350">
              <a:buFont typeface="Times" panose="02020603050405020304" pitchFamily="18" charset="0"/>
              <a:buAutoNum type="arabicPeriod"/>
              <a:defRPr/>
            </a:pPr>
            <a:endParaRPr lang="en-GB" sz="1400" dirty="0"/>
          </a:p>
          <a:p>
            <a:pPr marL="0" indent="0">
              <a:buFont typeface="Times" panose="02020603050405020304" pitchFamily="18" charset="0"/>
              <a:buNone/>
              <a:defRPr/>
            </a:pPr>
            <a:r>
              <a:rPr lang="en-GB" sz="1400" dirty="0" smtClean="0"/>
              <a:t>The meeting closed at 12.55pm.</a:t>
            </a:r>
            <a:endParaRPr lang="en-GB" sz="1400" dirty="0"/>
          </a:p>
        </p:txBody>
      </p:sp>
      <p:sp>
        <p:nvSpPr>
          <p:cNvPr id="4" name="Date Placeholder 3"/>
          <p:cNvSpPr>
            <a:spLocks noGrp="1"/>
          </p:cNvSpPr>
          <p:nvPr>
            <p:ph type="dt" sz="quarter" idx="10"/>
          </p:nvPr>
        </p:nvSpPr>
        <p:spPr/>
        <p:txBody>
          <a:bodyPr/>
          <a:lstStyle/>
          <a:p>
            <a:pPr>
              <a:defRPr/>
            </a:pPr>
            <a:r>
              <a:rPr lang="en-US"/>
              <a:t>17/11/17</a:t>
            </a:r>
          </a:p>
        </p:txBody>
      </p:sp>
      <p:sp>
        <p:nvSpPr>
          <p:cNvPr id="5" name="Footer Placeholder 4"/>
          <p:cNvSpPr>
            <a:spLocks noGrp="1"/>
          </p:cNvSpPr>
          <p:nvPr>
            <p:ph type="ftr" sz="quarter" idx="11"/>
          </p:nvPr>
        </p:nvSpPr>
        <p:spPr/>
        <p:txBody>
          <a:bodyPr/>
          <a:lstStyle/>
          <a:p>
            <a:pPr>
              <a:defRPr/>
            </a:pPr>
            <a:r>
              <a:rPr lang="en-US"/>
              <a:t>www.valuesalliance.co.uk</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200" dirty="0" smtClean="0"/>
              <a:t>Highlights – living our values</a:t>
            </a:r>
            <a:endParaRPr lang="en-GB" altLang="en-US" sz="3200" dirty="0"/>
          </a:p>
        </p:txBody>
      </p:sp>
      <p:sp>
        <p:nvSpPr>
          <p:cNvPr id="3" name="Content Placeholder 2"/>
          <p:cNvSpPr>
            <a:spLocks noGrp="1"/>
          </p:cNvSpPr>
          <p:nvPr>
            <p:ph idx="1"/>
          </p:nvPr>
        </p:nvSpPr>
        <p:spPr>
          <a:xfrm>
            <a:off x="611560" y="1196751"/>
            <a:ext cx="7846640" cy="5023073"/>
          </a:xfrm>
        </p:spPr>
        <p:txBody>
          <a:bodyPr/>
          <a:lstStyle/>
          <a:p>
            <a:pPr>
              <a:defRPr/>
            </a:pPr>
            <a:r>
              <a:rPr lang="en-GB" sz="1800" dirty="0"/>
              <a:t>4 UK Values Alliance quarterly meetings have been held this year with an increasing average of 25-30 </a:t>
            </a:r>
            <a:r>
              <a:rPr lang="en-GB" sz="1800" dirty="0" smtClean="0"/>
              <a:t>attendees – Learning &amp; Compassion*</a:t>
            </a:r>
            <a:endParaRPr lang="en-GB" sz="1800" dirty="0"/>
          </a:p>
          <a:p>
            <a:pPr>
              <a:defRPr/>
            </a:pPr>
            <a:endParaRPr lang="en-GB" sz="1800" dirty="0"/>
          </a:p>
          <a:p>
            <a:pPr>
              <a:defRPr/>
            </a:pPr>
            <a:r>
              <a:rPr lang="en-GB" sz="1800" dirty="0"/>
              <a:t>RSA launched this year’s World Values Day with a </a:t>
            </a:r>
            <a:r>
              <a:rPr lang="en-GB" sz="1800" dirty="0" smtClean="0"/>
              <a:t>well attended debate </a:t>
            </a:r>
            <a:r>
              <a:rPr lang="en-GB" sz="1800" dirty="0"/>
              <a:t>on the Values Gap in </a:t>
            </a:r>
            <a:r>
              <a:rPr lang="en-GB" sz="1800" dirty="0" smtClean="0"/>
              <a:t>organisations – Collaboration &amp; Making a difference</a:t>
            </a:r>
          </a:p>
          <a:p>
            <a:pPr>
              <a:defRPr/>
            </a:pPr>
            <a:endParaRPr lang="en-GB" sz="1800" dirty="0"/>
          </a:p>
          <a:p>
            <a:pPr>
              <a:defRPr/>
            </a:pPr>
            <a:r>
              <a:rPr lang="en-GB" sz="1800" dirty="0"/>
              <a:t>UK Values Alliance collaborated with the Forward Institute to develop The Values Challenge for </a:t>
            </a:r>
            <a:r>
              <a:rPr lang="en-GB" sz="1800" dirty="0" smtClean="0"/>
              <a:t>Organisations – Collaboration &amp; Empowerment</a:t>
            </a:r>
            <a:endParaRPr lang="en-GB" sz="1800" dirty="0"/>
          </a:p>
          <a:p>
            <a:pPr>
              <a:defRPr/>
            </a:pPr>
            <a:endParaRPr lang="en-GB" sz="1800" dirty="0"/>
          </a:p>
          <a:p>
            <a:pPr>
              <a:defRPr/>
            </a:pPr>
            <a:r>
              <a:rPr lang="en-GB" sz="1800" dirty="0"/>
              <a:t>Launch of the Global Values Alliance </a:t>
            </a:r>
            <a:r>
              <a:rPr lang="en-GB" sz="1800" dirty="0" smtClean="0"/>
              <a:t>website </a:t>
            </a:r>
            <a:r>
              <a:rPr lang="en-GB" sz="1800" dirty="0" smtClean="0">
                <a:hlinkClick r:id="rId2"/>
              </a:rPr>
              <a:t>www.valuesalliance.net</a:t>
            </a:r>
            <a:r>
              <a:rPr lang="en-GB" sz="1800" dirty="0" smtClean="0"/>
              <a:t> - </a:t>
            </a:r>
            <a:endParaRPr lang="en-GB" sz="1800" dirty="0"/>
          </a:p>
          <a:p>
            <a:pPr marL="0" indent="0">
              <a:buFont typeface="Times" panose="02020603050405020304" pitchFamily="18" charset="0"/>
              <a:buNone/>
              <a:defRPr/>
            </a:pPr>
            <a:r>
              <a:rPr lang="en-GB" sz="1800" dirty="0" smtClean="0"/>
              <a:t>     Empowerment &amp; Making a difference</a:t>
            </a:r>
          </a:p>
          <a:p>
            <a:pPr marL="0" indent="0">
              <a:buFont typeface="Times" panose="02020603050405020304" pitchFamily="18" charset="0"/>
              <a:buNone/>
              <a:defRPr/>
            </a:pPr>
            <a:endParaRPr lang="en-GB" sz="1800" dirty="0"/>
          </a:p>
          <a:p>
            <a:pPr marL="0" indent="0">
              <a:buFont typeface="Times" panose="02020603050405020304" pitchFamily="18" charset="0"/>
              <a:buNone/>
              <a:defRPr/>
            </a:pPr>
            <a:r>
              <a:rPr lang="en-GB" sz="1800" dirty="0" smtClean="0"/>
              <a:t>* </a:t>
            </a:r>
            <a:r>
              <a:rPr lang="en-GB" dirty="0" smtClean="0"/>
              <a:t>Every quarterly meeting starts with a meditation or guided mindfulness practice to enable all attendees to </a:t>
            </a:r>
            <a:r>
              <a:rPr lang="en-GB" smtClean="0"/>
              <a:t>draw breath, feel </a:t>
            </a:r>
            <a:r>
              <a:rPr lang="en-GB" dirty="0" smtClean="0"/>
              <a:t>present and welcomed</a:t>
            </a:r>
          </a:p>
        </p:txBody>
      </p:sp>
      <p:sp>
        <p:nvSpPr>
          <p:cNvPr id="4" name="Date Placeholder 3"/>
          <p:cNvSpPr>
            <a:spLocks noGrp="1"/>
          </p:cNvSpPr>
          <p:nvPr>
            <p:ph type="dt" sz="quarter" idx="10"/>
          </p:nvPr>
        </p:nvSpPr>
        <p:spPr/>
        <p:txBody>
          <a:bodyPr/>
          <a:lstStyle/>
          <a:p>
            <a:pPr>
              <a:defRPr/>
            </a:pPr>
            <a:r>
              <a:rPr lang="en-US"/>
              <a:t>17/11/17</a:t>
            </a:r>
          </a:p>
        </p:txBody>
      </p:sp>
      <p:sp>
        <p:nvSpPr>
          <p:cNvPr id="5" name="Footer Placeholder 4"/>
          <p:cNvSpPr>
            <a:spLocks noGrp="1"/>
          </p:cNvSpPr>
          <p:nvPr>
            <p:ph type="ftr" sz="quarter" idx="11"/>
          </p:nvPr>
        </p:nvSpPr>
        <p:spPr/>
        <p:txBody>
          <a:bodyPr/>
          <a:lstStyle/>
          <a:p>
            <a:pPr>
              <a:defRPr/>
            </a:pPr>
            <a:r>
              <a:rPr lang="en-US"/>
              <a:t>www.valuesalliance.co.uk</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Highlights – focus on World Values Day</a:t>
            </a:r>
            <a:endParaRPr lang="en-GB" sz="2800" dirty="0"/>
          </a:p>
        </p:txBody>
      </p:sp>
      <p:sp>
        <p:nvSpPr>
          <p:cNvPr id="3" name="Content Placeholder 2"/>
          <p:cNvSpPr>
            <a:spLocks noGrp="1"/>
          </p:cNvSpPr>
          <p:nvPr>
            <p:ph idx="1"/>
          </p:nvPr>
        </p:nvSpPr>
        <p:spPr>
          <a:xfrm>
            <a:off x="685800" y="1502110"/>
            <a:ext cx="7772400" cy="4303154"/>
          </a:xfrm>
        </p:spPr>
        <p:txBody>
          <a:bodyPr/>
          <a:lstStyle/>
          <a:p>
            <a:pPr>
              <a:defRPr/>
            </a:pPr>
            <a:r>
              <a:rPr lang="en-GB" sz="2000" dirty="0"/>
              <a:t>The second World Values Day: 19 Oct 2017</a:t>
            </a:r>
          </a:p>
          <a:p>
            <a:pPr lvl="1">
              <a:defRPr/>
            </a:pPr>
            <a:r>
              <a:rPr lang="en-GB" dirty="0">
                <a:latin typeface="Arial" panose="020B0604020202020204" pitchFamily="34" charset="0"/>
                <a:cs typeface="Arial" panose="020B0604020202020204" pitchFamily="34" charset="0"/>
              </a:rPr>
              <a:t>82 World Values Day supporting organisations</a:t>
            </a:r>
            <a:endParaRPr lang="en-GB" dirty="0"/>
          </a:p>
          <a:p>
            <a:pPr lvl="1">
              <a:defRPr/>
            </a:pPr>
            <a:r>
              <a:rPr lang="en-GB" dirty="0">
                <a:latin typeface="Arial" panose="020B0604020202020204" pitchFamily="34" charset="0"/>
                <a:cs typeface="Arial" panose="020B0604020202020204" pitchFamily="34" charset="0"/>
              </a:rPr>
              <a:t>Scores of events around the world </a:t>
            </a:r>
          </a:p>
          <a:p>
            <a:pPr lvl="1">
              <a:defRPr/>
            </a:pPr>
            <a:r>
              <a:rPr lang="en-GB" dirty="0">
                <a:latin typeface="Arial" panose="020B0604020202020204" pitchFamily="34" charset="0"/>
                <a:cs typeface="Arial" panose="020B0604020202020204" pitchFamily="34" charset="0"/>
              </a:rPr>
              <a:t>Values Challenge launched for Individuals, Schools, Community Groups and </a:t>
            </a:r>
            <a:r>
              <a:rPr lang="en-GB" dirty="0" smtClean="0">
                <a:latin typeface="Arial" panose="020B0604020202020204" pitchFamily="34" charset="0"/>
                <a:cs typeface="Arial" panose="020B0604020202020204" pitchFamily="34" charset="0"/>
              </a:rPr>
              <a:t>Organisations (over 300 </a:t>
            </a:r>
            <a:r>
              <a:rPr lang="en-GB" smtClean="0">
                <a:latin typeface="Arial" panose="020B0604020202020204" pitchFamily="34" charset="0"/>
                <a:cs typeface="Arial" panose="020B0604020202020204" pitchFamily="34" charset="0"/>
              </a:rPr>
              <a:t>downloads for Orgs)</a:t>
            </a:r>
            <a:endParaRPr lang="en-GB" dirty="0">
              <a:latin typeface="Arial" panose="020B0604020202020204" pitchFamily="34" charset="0"/>
              <a:cs typeface="Arial" panose="020B0604020202020204" pitchFamily="34" charset="0"/>
            </a:endParaRPr>
          </a:p>
          <a:p>
            <a:pPr lvl="1">
              <a:defRPr/>
            </a:pPr>
            <a:r>
              <a:rPr lang="en-GB" dirty="0">
                <a:latin typeface="Arial" panose="020B0604020202020204" pitchFamily="34" charset="0"/>
                <a:cs typeface="Arial" panose="020B0604020202020204" pitchFamily="34" charset="0"/>
              </a:rPr>
              <a:t>61 tools and resources entries on the website</a:t>
            </a:r>
          </a:p>
          <a:p>
            <a:pPr lvl="1">
              <a:defRPr/>
            </a:pPr>
            <a:r>
              <a:rPr lang="en-GB" dirty="0"/>
              <a:t>Traffic to website </a:t>
            </a:r>
            <a:r>
              <a:rPr lang="en-GB" dirty="0">
                <a:hlinkClick r:id="rId2"/>
              </a:rPr>
              <a:t>www.worldvaluesday.com</a:t>
            </a:r>
            <a:r>
              <a:rPr lang="en-GB" dirty="0"/>
              <a:t> doubled</a:t>
            </a:r>
            <a:endParaRPr lang="en-GB" dirty="0">
              <a:latin typeface="Arial" panose="020B0604020202020204" pitchFamily="34" charset="0"/>
              <a:cs typeface="Arial" panose="020B0604020202020204" pitchFamily="34" charset="0"/>
            </a:endParaRPr>
          </a:p>
          <a:p>
            <a:pPr lvl="1">
              <a:defRPr/>
            </a:pPr>
            <a:r>
              <a:rPr lang="en-GB" dirty="0">
                <a:latin typeface="Arial" panose="020B0604020202020204" pitchFamily="34" charset="0"/>
                <a:cs typeface="Arial" panose="020B0604020202020204" pitchFamily="34" charset="0"/>
              </a:rPr>
              <a:t>New social media channel launched - LinkedIn</a:t>
            </a:r>
          </a:p>
          <a:p>
            <a:pPr lvl="1">
              <a:defRPr/>
            </a:pPr>
            <a:r>
              <a:rPr lang="en-GB" dirty="0">
                <a:latin typeface="Arial" panose="020B0604020202020204" pitchFamily="34" charset="0"/>
                <a:cs typeface="Arial" panose="020B0604020202020204" pitchFamily="34" charset="0"/>
              </a:rPr>
              <a:t>15,000 uses of #</a:t>
            </a:r>
            <a:r>
              <a:rPr lang="en-GB" dirty="0" err="1">
                <a:latin typeface="Arial" panose="020B0604020202020204" pitchFamily="34" charset="0"/>
                <a:cs typeface="Arial" panose="020B0604020202020204" pitchFamily="34" charset="0"/>
              </a:rPr>
              <a:t>worldvaluesday</a:t>
            </a:r>
            <a:r>
              <a:rPr lang="en-GB" dirty="0">
                <a:latin typeface="Arial" panose="020B0604020202020204" pitchFamily="34" charset="0"/>
                <a:cs typeface="Arial" panose="020B0604020202020204" pitchFamily="34" charset="0"/>
              </a:rPr>
              <a:t> in 99 countries on twitter alone, nearly double last year</a:t>
            </a:r>
          </a:p>
          <a:p>
            <a:pPr lvl="1">
              <a:defRPr/>
            </a:pPr>
            <a:r>
              <a:rPr lang="en-GB" dirty="0">
                <a:latin typeface="Arial" panose="020B0604020202020204" pitchFamily="34" charset="0"/>
                <a:cs typeface="Arial" panose="020B0604020202020204" pitchFamily="34" charset="0"/>
              </a:rPr>
              <a:t>Social media reach on @</a:t>
            </a:r>
            <a:r>
              <a:rPr lang="en-GB" dirty="0" err="1">
                <a:latin typeface="Arial" panose="020B0604020202020204" pitchFamily="34" charset="0"/>
                <a:cs typeface="Arial" panose="020B0604020202020204" pitchFamily="34" charset="0"/>
              </a:rPr>
              <a:t>ValuesDay</a:t>
            </a:r>
            <a:r>
              <a:rPr lang="en-GB" dirty="0">
                <a:latin typeface="Arial" panose="020B0604020202020204" pitchFamily="34" charset="0"/>
                <a:cs typeface="Arial" panose="020B0604020202020204" pitchFamily="34" charset="0"/>
              </a:rPr>
              <a:t> channels up 123% to over half a million, with social reach doubled and engagement rate stable</a:t>
            </a:r>
          </a:p>
          <a:p>
            <a:pPr lvl="1">
              <a:defRPr/>
            </a:pPr>
            <a:r>
              <a:rPr lang="en-GB" dirty="0">
                <a:latin typeface="Arial" panose="020B0604020202020204" pitchFamily="34" charset="0"/>
                <a:cs typeface="Arial" panose="020B0604020202020204" pitchFamily="34" charset="0"/>
              </a:rPr>
              <a:t>Digital support network up 38% and newsletter went to twice as many people as last year</a:t>
            </a:r>
          </a:p>
          <a:p>
            <a:pPr lvl="1">
              <a:defRPr/>
            </a:pPr>
            <a:r>
              <a:rPr lang="en-GB" dirty="0"/>
              <a:t>In summary, digital stats doubled with engagement maintained</a:t>
            </a:r>
          </a:p>
          <a:p>
            <a:endParaRPr lang="en-GB" dirty="0"/>
          </a:p>
        </p:txBody>
      </p:sp>
      <p:sp>
        <p:nvSpPr>
          <p:cNvPr id="4" name="Date Placeholder 3"/>
          <p:cNvSpPr>
            <a:spLocks noGrp="1"/>
          </p:cNvSpPr>
          <p:nvPr>
            <p:ph type="dt" sz="half" idx="10"/>
          </p:nvPr>
        </p:nvSpPr>
        <p:spPr/>
        <p:txBody>
          <a:bodyPr/>
          <a:lstStyle/>
          <a:p>
            <a:pPr>
              <a:defRPr/>
            </a:pPr>
            <a:r>
              <a:rPr lang="en-US"/>
              <a:t>17/11/17</a:t>
            </a:r>
          </a:p>
        </p:txBody>
      </p:sp>
      <p:sp>
        <p:nvSpPr>
          <p:cNvPr id="5" name="Footer Placeholder 4"/>
          <p:cNvSpPr>
            <a:spLocks noGrp="1"/>
          </p:cNvSpPr>
          <p:nvPr>
            <p:ph type="ftr" sz="quarter" idx="11"/>
          </p:nvPr>
        </p:nvSpPr>
        <p:spPr/>
        <p:txBody>
          <a:bodyPr/>
          <a:lstStyle/>
          <a:p>
            <a:pPr>
              <a:defRPr/>
            </a:pPr>
            <a:r>
              <a:rPr lang="en-US"/>
              <a:t>www.valuesalliance.co.uk</a:t>
            </a:r>
          </a:p>
        </p:txBody>
      </p:sp>
      <p:sp>
        <p:nvSpPr>
          <p:cNvPr id="6" name="Slide Number Placeholder 5"/>
          <p:cNvSpPr>
            <a:spLocks noGrp="1"/>
          </p:cNvSpPr>
          <p:nvPr>
            <p:ph type="sldNum" sz="quarter" idx="12"/>
          </p:nvPr>
        </p:nvSpPr>
        <p:spPr/>
        <p:txBody>
          <a:bodyPr/>
          <a:lstStyle/>
          <a:p>
            <a:pPr>
              <a:defRPr/>
            </a:pPr>
            <a:fld id="{9CDDCF14-9F7C-4073-9897-EA047E9121A0}" type="slidenum">
              <a:rPr lang="en-US" altLang="en-US" smtClean="0"/>
              <a:pPr>
                <a:defRPr/>
              </a:pPr>
              <a:t>4</a:t>
            </a:fld>
            <a:endParaRPr lang="en-US" altLang="en-US" sz="1400"/>
          </a:p>
        </p:txBody>
      </p:sp>
    </p:spTree>
    <p:extLst>
      <p:ext uri="{BB962C8B-B14F-4D97-AF65-F5344CB8AC3E}">
        <p14:creationId xmlns:p14="http://schemas.microsoft.com/office/powerpoint/2010/main" val="104539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600" dirty="0"/>
              <a:t>Finances</a:t>
            </a:r>
          </a:p>
        </p:txBody>
      </p:sp>
      <p:sp>
        <p:nvSpPr>
          <p:cNvPr id="3" name="Content Placeholder 2"/>
          <p:cNvSpPr>
            <a:spLocks noGrp="1"/>
          </p:cNvSpPr>
          <p:nvPr>
            <p:ph idx="1"/>
          </p:nvPr>
        </p:nvSpPr>
        <p:spPr>
          <a:xfrm>
            <a:off x="393304" y="1340768"/>
            <a:ext cx="8064896" cy="4392488"/>
          </a:xfrm>
        </p:spPr>
        <p:txBody>
          <a:bodyPr/>
          <a:lstStyle/>
          <a:p>
            <a:pPr marL="0" indent="0">
              <a:buFont typeface="Times" panose="02020603050405020304" pitchFamily="18" charset="0"/>
              <a:buNone/>
              <a:defRPr/>
            </a:pPr>
            <a:r>
              <a:rPr lang="en-GB" sz="1800" b="1" dirty="0"/>
              <a:t>Summary 1.11.16 – 31.10.17:</a:t>
            </a:r>
            <a:br>
              <a:rPr lang="en-GB" sz="1800" b="1" dirty="0"/>
            </a:br>
            <a:endParaRPr lang="en-GB" dirty="0"/>
          </a:p>
          <a:p>
            <a:pPr>
              <a:defRPr/>
            </a:pPr>
            <a:r>
              <a:rPr lang="en-GB" dirty="0"/>
              <a:t>100% of income came from Membership fees and meeting attendance fees £2,078</a:t>
            </a:r>
          </a:p>
          <a:p>
            <a:pPr>
              <a:defRPr/>
            </a:pPr>
            <a:r>
              <a:rPr lang="en-GB" dirty="0"/>
              <a:t>38% of expenditure was on UK Values Alliance website hosting and development - £1,304</a:t>
            </a:r>
          </a:p>
          <a:p>
            <a:pPr>
              <a:defRPr/>
            </a:pPr>
            <a:r>
              <a:rPr lang="en-GB" dirty="0"/>
              <a:t>41% of expenditure was on general admin support - £1,417</a:t>
            </a:r>
          </a:p>
          <a:p>
            <a:pPr>
              <a:defRPr/>
            </a:pPr>
            <a:r>
              <a:rPr lang="en-GB" dirty="0"/>
              <a:t>20% of expenditure was repayment of loan from </a:t>
            </a:r>
            <a:r>
              <a:rPr lang="en-GB" dirty="0" err="1"/>
              <a:t>Servicebrand</a:t>
            </a:r>
            <a:r>
              <a:rPr lang="en-GB" dirty="0"/>
              <a:t> Global for the development of the Global Values Alliance website - £700</a:t>
            </a:r>
          </a:p>
          <a:p>
            <a:pPr>
              <a:defRPr/>
            </a:pPr>
            <a:r>
              <a:rPr lang="en-GB" dirty="0"/>
              <a:t>There was a shortfall of £1,343 within the 12 month period, covered from cash at bank from the previous year</a:t>
            </a:r>
          </a:p>
          <a:p>
            <a:pPr>
              <a:defRPr/>
            </a:pPr>
            <a:r>
              <a:rPr lang="en-GB" dirty="0"/>
              <a:t>New Individual and Organisational Membership fees have boosted income however members not paying renewal fees continues to cause reduced income throughout the year.</a:t>
            </a:r>
          </a:p>
          <a:p>
            <a:pPr marL="0" indent="0">
              <a:buFont typeface="Times" panose="02020603050405020304" pitchFamily="18" charset="0"/>
              <a:buNone/>
              <a:defRPr/>
            </a:pPr>
            <a:endParaRPr lang="en-GB" dirty="0"/>
          </a:p>
          <a:p>
            <a:pPr marL="0" indent="0">
              <a:buFont typeface="Times" panose="02020603050405020304" pitchFamily="18" charset="0"/>
              <a:buNone/>
              <a:defRPr/>
            </a:pPr>
            <a:r>
              <a:rPr lang="en-GB" dirty="0" smtClean="0"/>
              <a:t>Costs of meetings would be much greater if the UK Values Alliance did not benefit from the hospitality of the Old Mutual Group for which the Steering Group is very grateful.</a:t>
            </a:r>
            <a:r>
              <a:rPr lang="en-GB" dirty="0"/>
              <a:t/>
            </a:r>
            <a:br>
              <a:rPr lang="en-GB" dirty="0"/>
            </a:br>
            <a:endParaRPr lang="en-GB" dirty="0"/>
          </a:p>
        </p:txBody>
      </p:sp>
      <p:sp>
        <p:nvSpPr>
          <p:cNvPr id="4" name="Date Placeholder 3"/>
          <p:cNvSpPr>
            <a:spLocks noGrp="1"/>
          </p:cNvSpPr>
          <p:nvPr>
            <p:ph type="dt" sz="quarter" idx="10"/>
          </p:nvPr>
        </p:nvSpPr>
        <p:spPr/>
        <p:txBody>
          <a:bodyPr/>
          <a:lstStyle/>
          <a:p>
            <a:pPr>
              <a:defRPr/>
            </a:pPr>
            <a:r>
              <a:rPr lang="en-US"/>
              <a:t>17/11/17</a:t>
            </a:r>
          </a:p>
        </p:txBody>
      </p:sp>
      <p:sp>
        <p:nvSpPr>
          <p:cNvPr id="5" name="Footer Placeholder 4"/>
          <p:cNvSpPr>
            <a:spLocks noGrp="1"/>
          </p:cNvSpPr>
          <p:nvPr>
            <p:ph type="ftr" sz="quarter" idx="11"/>
          </p:nvPr>
        </p:nvSpPr>
        <p:spPr/>
        <p:txBody>
          <a:bodyPr/>
          <a:lstStyle/>
          <a:p>
            <a:pPr>
              <a:defRPr/>
            </a:pPr>
            <a:r>
              <a:rPr lang="en-US"/>
              <a:t>www.valuesalliance.co.uk</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31640" y="295275"/>
            <a:ext cx="7126560" cy="685800"/>
          </a:xfrm>
        </p:spPr>
        <p:txBody>
          <a:bodyPr/>
          <a:lstStyle/>
          <a:p>
            <a:r>
              <a:rPr lang="en-GB" sz="2000" dirty="0"/>
              <a:t>INCOME AND EXPENDITURE ACCOUNT Y/E 31.10.17</a:t>
            </a:r>
            <a:endParaRPr lang="en-GB" altLang="en-US" sz="2000" dirty="0"/>
          </a:p>
        </p:txBody>
      </p:sp>
      <p:sp>
        <p:nvSpPr>
          <p:cNvPr id="3" name="Content Placeholder 2"/>
          <p:cNvSpPr>
            <a:spLocks noGrp="1"/>
          </p:cNvSpPr>
          <p:nvPr>
            <p:ph idx="1"/>
          </p:nvPr>
        </p:nvSpPr>
        <p:spPr>
          <a:xfrm>
            <a:off x="395536" y="644180"/>
            <a:ext cx="8748464" cy="5400600"/>
          </a:xfrm>
        </p:spPr>
        <p:txBody>
          <a:bodyPr/>
          <a:lstStyle/>
          <a:p>
            <a:r>
              <a:rPr lang="en-GB" sz="900" b="1" dirty="0"/>
              <a:t> </a:t>
            </a:r>
            <a:endParaRPr lang="en-GB" sz="900" dirty="0"/>
          </a:p>
          <a:p>
            <a:r>
              <a:rPr lang="en-GB" sz="900" b="1" dirty="0"/>
              <a:t> 			                          Y/E 31.10.2016                                      Y/E 31.10.2017</a:t>
            </a:r>
            <a:endParaRPr lang="en-GB" sz="900" dirty="0"/>
          </a:p>
          <a:p>
            <a:pPr marL="0" indent="0">
              <a:buNone/>
            </a:pPr>
            <a:r>
              <a:rPr lang="en-GB" sz="900" b="1" dirty="0"/>
              <a:t>                                                                                                                           £	         	             £		</a:t>
            </a:r>
            <a:endParaRPr lang="en-GB" sz="900" dirty="0"/>
          </a:p>
          <a:p>
            <a:pPr marL="0" indent="0">
              <a:buNone/>
            </a:pPr>
            <a:r>
              <a:rPr lang="en-GB" sz="900" b="1" dirty="0"/>
              <a:t> </a:t>
            </a:r>
            <a:endParaRPr lang="en-GB" sz="900" dirty="0"/>
          </a:p>
          <a:p>
            <a:pPr marL="0" indent="0">
              <a:buNone/>
            </a:pPr>
            <a:r>
              <a:rPr lang="en-GB" sz="900" b="1" u="sng" dirty="0"/>
              <a:t>INCOME 1.11.15 – 31.10.16</a:t>
            </a:r>
            <a:endParaRPr lang="en-GB" sz="900" dirty="0"/>
          </a:p>
          <a:p>
            <a:pPr marL="0" indent="0">
              <a:buNone/>
            </a:pPr>
            <a:r>
              <a:rPr lang="en-GB" sz="900" dirty="0"/>
              <a:t> Membership Fees			 1,025.77		                    1,957.58	</a:t>
            </a:r>
          </a:p>
          <a:p>
            <a:pPr marL="0" indent="0">
              <a:buNone/>
            </a:pPr>
            <a:r>
              <a:rPr lang="en-GB" sz="900" dirty="0"/>
              <a:t> Non-Member Meeting Attendance Fees	                                  40.00                                               120.00</a:t>
            </a:r>
          </a:p>
          <a:p>
            <a:pPr marL="0" indent="0">
              <a:buNone/>
            </a:pPr>
            <a:r>
              <a:rPr lang="en-GB" sz="900" dirty="0"/>
              <a:t> Net Bank Interest Received	                                                                 0 	                                    0</a:t>
            </a:r>
          </a:p>
          <a:p>
            <a:pPr marL="0" indent="0">
              <a:buNone/>
            </a:pPr>
            <a:r>
              <a:rPr lang="en-GB" sz="900" dirty="0"/>
              <a:t> Human Values Foundation                                                                         5,800.00	                                    0</a:t>
            </a:r>
          </a:p>
          <a:p>
            <a:pPr marL="0" indent="0">
              <a:buNone/>
            </a:pPr>
            <a:r>
              <a:rPr lang="en-GB" sz="900" b="1" u="sng" dirty="0"/>
              <a:t>TOTAL INCOME</a:t>
            </a:r>
            <a:r>
              <a:rPr lang="en-GB" sz="900" dirty="0"/>
              <a:t>	   		                                               </a:t>
            </a:r>
            <a:r>
              <a:rPr lang="en-GB" sz="900" b="1" dirty="0"/>
              <a:t>6,865.77                                              2,077.58       </a:t>
            </a:r>
            <a:endParaRPr lang="en-GB" sz="900" dirty="0"/>
          </a:p>
          <a:p>
            <a:pPr marL="0" indent="0">
              <a:buNone/>
            </a:pPr>
            <a:r>
              <a:rPr lang="en-GB" sz="900" b="1" dirty="0"/>
              <a:t> 			</a:t>
            </a:r>
            <a:endParaRPr lang="en-GB" sz="900" dirty="0"/>
          </a:p>
          <a:p>
            <a:pPr marL="0" indent="0">
              <a:buNone/>
            </a:pPr>
            <a:r>
              <a:rPr lang="en-GB" sz="900" b="1" u="sng" dirty="0"/>
              <a:t>EXPENDITURE 1.11.14 – 31.10.15</a:t>
            </a:r>
            <a:endParaRPr lang="en-GB" sz="900" dirty="0"/>
          </a:p>
          <a:p>
            <a:pPr marL="0" indent="0">
              <a:buNone/>
            </a:pPr>
            <a:r>
              <a:rPr lang="en-GB" sz="900" dirty="0"/>
              <a:t> Website, domain/email hosting	                                                            1,080.00                                             1,303.68</a:t>
            </a:r>
          </a:p>
          <a:p>
            <a:pPr marL="0" indent="0">
              <a:buNone/>
            </a:pPr>
            <a:r>
              <a:rPr lang="en-GB" sz="900" dirty="0"/>
              <a:t> Wake Up To Values travel, printing etc                                                          148.47                                                   0</a:t>
            </a:r>
          </a:p>
          <a:p>
            <a:pPr marL="0" indent="0">
              <a:buNone/>
            </a:pPr>
            <a:r>
              <a:rPr lang="en-GB" sz="900" dirty="0"/>
              <a:t> UKVA banner                                                                                                    82.38                                                  0</a:t>
            </a:r>
          </a:p>
          <a:p>
            <a:pPr marL="0" indent="0">
              <a:buNone/>
            </a:pPr>
            <a:r>
              <a:rPr lang="en-GB" sz="900" dirty="0"/>
              <a:t> General administrative support                                                                       497.00                                             1,417.00        </a:t>
            </a:r>
          </a:p>
          <a:p>
            <a:pPr marL="0" indent="0">
              <a:buNone/>
            </a:pPr>
            <a:r>
              <a:rPr lang="en-GB" sz="900" dirty="0"/>
              <a:t> WVD website design and build                                                                     5,539.20                                                   0</a:t>
            </a:r>
          </a:p>
          <a:p>
            <a:pPr marL="0" indent="0">
              <a:buNone/>
            </a:pPr>
            <a:r>
              <a:rPr lang="en-GB" sz="900" dirty="0"/>
              <a:t> </a:t>
            </a:r>
            <a:r>
              <a:rPr lang="en-GB" sz="900" dirty="0" err="1"/>
              <a:t>Servicebrand</a:t>
            </a:r>
            <a:r>
              <a:rPr lang="en-GB" sz="900" dirty="0"/>
              <a:t> Global  (see Note 2)                                                                      0                                                   700.00</a:t>
            </a:r>
          </a:p>
          <a:p>
            <a:pPr marL="0" indent="0">
              <a:buNone/>
            </a:pPr>
            <a:r>
              <a:rPr lang="en-GB" sz="900" b="1" u="sng" dirty="0"/>
              <a:t>TOTAL EXPENDITURE</a:t>
            </a:r>
            <a:r>
              <a:rPr lang="en-GB" sz="900" dirty="0"/>
              <a:t>	                                                             </a:t>
            </a:r>
            <a:r>
              <a:rPr lang="en-GB" sz="900" b="1" dirty="0"/>
              <a:t>7,347.05                                            3,420.68</a:t>
            </a:r>
            <a:endParaRPr lang="en-GB" sz="900" dirty="0"/>
          </a:p>
          <a:p>
            <a:pPr marL="0" indent="0">
              <a:buNone/>
            </a:pPr>
            <a:r>
              <a:rPr lang="en-GB" sz="900" dirty="0"/>
              <a:t>   </a:t>
            </a:r>
          </a:p>
          <a:p>
            <a:pPr marL="0" indent="0">
              <a:buNone/>
            </a:pPr>
            <a:r>
              <a:rPr lang="en-GB" sz="900" b="1" u="sng" dirty="0"/>
              <a:t>SHORTFALL</a:t>
            </a:r>
            <a:r>
              <a:rPr lang="en-GB" sz="900" b="1" dirty="0"/>
              <a:t>				                                    481.28                                1,343.10</a:t>
            </a:r>
            <a:endParaRPr lang="en-GB" sz="900" dirty="0"/>
          </a:p>
          <a:p>
            <a:pPr marL="0" indent="0">
              <a:buNone/>
            </a:pPr>
            <a:endParaRPr lang="en-GB" sz="900" b="1" u="sng" dirty="0"/>
          </a:p>
          <a:p>
            <a:pPr marL="0" indent="0">
              <a:buNone/>
            </a:pPr>
            <a:r>
              <a:rPr lang="en-GB" sz="900" b="1" u="sng" dirty="0"/>
              <a:t>BALANCE SHEET</a:t>
            </a:r>
            <a:endParaRPr lang="en-GB" sz="900" dirty="0"/>
          </a:p>
          <a:p>
            <a:pPr marL="0" indent="0">
              <a:buNone/>
            </a:pPr>
            <a:r>
              <a:rPr lang="en-GB" sz="900" dirty="0"/>
              <a:t>Cash at bank as at 31.10.16                                                                         </a:t>
            </a:r>
            <a:r>
              <a:rPr lang="en-GB" sz="900" b="1" dirty="0"/>
              <a:t>1,814.26                                               471.16</a:t>
            </a:r>
            <a:endParaRPr lang="en-GB" sz="900" dirty="0"/>
          </a:p>
          <a:p>
            <a:pPr marL="0" indent="0">
              <a:buNone/>
            </a:pPr>
            <a:r>
              <a:rPr lang="en-GB" sz="900" dirty="0"/>
              <a:t>Liabilities as at 31.10.16                                                                                      </a:t>
            </a:r>
            <a:r>
              <a:rPr lang="en-GB" sz="900" b="1" dirty="0"/>
              <a:t>0                                                       0</a:t>
            </a:r>
            <a:endParaRPr lang="en-GB" sz="900" dirty="0"/>
          </a:p>
          <a:p>
            <a:pPr marL="0" indent="0">
              <a:buNone/>
            </a:pPr>
            <a:r>
              <a:rPr lang="en-GB" sz="900" b="1" dirty="0"/>
              <a:t> </a:t>
            </a:r>
            <a:endParaRPr lang="en-GB" sz="900" dirty="0"/>
          </a:p>
          <a:p>
            <a:pPr marL="0" lvl="0" indent="0">
              <a:buNone/>
            </a:pPr>
            <a:r>
              <a:rPr lang="en-GB" sz="900" dirty="0"/>
              <a:t>1.The major items of recurring expenditure are website maintenance at £216 per quarter, website hosting at £396 per annum, and a Plugin licence renewal £43.68, all including VAT and all paid to Indigo Tree (formerly LT Consulting), and administrative assistance from Dianne Edwards which is charged by the hour.</a:t>
            </a:r>
          </a:p>
          <a:p>
            <a:pPr marL="0" lvl="0" indent="0">
              <a:buNone/>
            </a:pPr>
            <a:endParaRPr lang="en-GB" sz="900" dirty="0"/>
          </a:p>
          <a:p>
            <a:pPr marL="0" lvl="0" indent="0">
              <a:buNone/>
            </a:pPr>
            <a:r>
              <a:rPr lang="en-GB" sz="900" dirty="0"/>
              <a:t>2</a:t>
            </a:r>
            <a:r>
              <a:rPr lang="en-GB" sz="900" dirty="0" smtClean="0"/>
              <a:t>. A </a:t>
            </a:r>
            <a:r>
              <a:rPr lang="en-GB" sz="900" dirty="0"/>
              <a:t>payment of £700 was made in the year to 31.10.17 to </a:t>
            </a:r>
            <a:r>
              <a:rPr lang="en-GB" sz="900" dirty="0" err="1"/>
              <a:t>Servicebrand</a:t>
            </a:r>
            <a:r>
              <a:rPr lang="en-GB" sz="900" dirty="0"/>
              <a:t> Global in accordance with an agreement made in 2014 that the UK Values Alliance would contribute up to £700 towards the development of a website for the Global Values Alliance out of a US$10,000 grant made by the Barrett Values Centre towards the initial expenses of setting up the UK Values Alliance and towards the development of a global values body, which contribution was initially paid on behalf of the UK Values Alliance by </a:t>
            </a:r>
            <a:r>
              <a:rPr lang="en-GB" sz="900" dirty="0" err="1"/>
              <a:t>Servicebrand</a:t>
            </a:r>
            <a:r>
              <a:rPr lang="en-GB" sz="900" dirty="0"/>
              <a:t> Global.</a:t>
            </a:r>
          </a:p>
          <a:p>
            <a:pPr marL="0" indent="0">
              <a:buNone/>
            </a:pPr>
            <a:r>
              <a:rPr lang="en-GB" sz="900" b="1" dirty="0"/>
              <a:t> </a:t>
            </a:r>
            <a:endParaRPr lang="en-GB" sz="900" dirty="0"/>
          </a:p>
          <a:p>
            <a:pPr marL="0" indent="0">
              <a:buFont typeface="Times" panose="02020603050405020304" pitchFamily="18" charset="0"/>
              <a:buNone/>
              <a:defRPr/>
            </a:pPr>
            <a:endParaRPr lang="en-GB" dirty="0"/>
          </a:p>
        </p:txBody>
      </p:sp>
      <p:sp>
        <p:nvSpPr>
          <p:cNvPr id="5" name="Footer Placeholder 4"/>
          <p:cNvSpPr>
            <a:spLocks noGrp="1"/>
          </p:cNvSpPr>
          <p:nvPr>
            <p:ph type="ftr" sz="quarter" idx="11"/>
          </p:nvPr>
        </p:nvSpPr>
        <p:spPr/>
        <p:txBody>
          <a:bodyPr/>
          <a:lstStyle/>
          <a:p>
            <a:pPr>
              <a:defRPr/>
            </a:pPr>
            <a:r>
              <a:rPr lang="en-US" dirty="0"/>
              <a:t>www.valuesalliance.co.uk</a:t>
            </a:r>
          </a:p>
        </p:txBody>
      </p:sp>
    </p:spTree>
    <p:extLst>
      <p:ext uri="{BB962C8B-B14F-4D97-AF65-F5344CB8AC3E}">
        <p14:creationId xmlns:p14="http://schemas.microsoft.com/office/powerpoint/2010/main" val="247933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3200"/>
              <a:t>Membership</a:t>
            </a:r>
          </a:p>
        </p:txBody>
      </p:sp>
      <p:sp>
        <p:nvSpPr>
          <p:cNvPr id="3" name="Content Placeholder 2"/>
          <p:cNvSpPr>
            <a:spLocks noGrp="1"/>
          </p:cNvSpPr>
          <p:nvPr>
            <p:ph idx="1"/>
          </p:nvPr>
        </p:nvSpPr>
        <p:spPr>
          <a:xfrm>
            <a:off x="900113" y="1628775"/>
            <a:ext cx="7558087" cy="3600450"/>
          </a:xfrm>
        </p:spPr>
        <p:txBody>
          <a:bodyPr/>
          <a:lstStyle/>
          <a:p>
            <a:pPr>
              <a:defRPr/>
            </a:pPr>
            <a:r>
              <a:rPr lang="en-GB" sz="2400" dirty="0"/>
              <a:t>Total </a:t>
            </a:r>
            <a:r>
              <a:rPr lang="en-GB" sz="2400" u="sng" dirty="0"/>
              <a:t>Paid up</a:t>
            </a:r>
            <a:r>
              <a:rPr lang="en-GB" sz="2400" dirty="0"/>
              <a:t> Membership of the UK Values Alliance at 31/10/17 was 45</a:t>
            </a:r>
          </a:p>
          <a:p>
            <a:pPr>
              <a:defRPr/>
            </a:pPr>
            <a:r>
              <a:rPr lang="en-GB" sz="2400" dirty="0"/>
              <a:t>Including 8 Organisational Members </a:t>
            </a:r>
          </a:p>
          <a:p>
            <a:pPr>
              <a:defRPr/>
            </a:pPr>
            <a:r>
              <a:rPr lang="en-GB" sz="2400" dirty="0"/>
              <a:t>We have gained 13 new Individual Members and    5 Organisational Members in the year</a:t>
            </a:r>
          </a:p>
          <a:p>
            <a:pPr>
              <a:defRPr/>
            </a:pPr>
            <a:r>
              <a:rPr lang="en-GB" sz="2400" dirty="0"/>
              <a:t>We have not </a:t>
            </a:r>
            <a:r>
              <a:rPr lang="en-GB" sz="2400" dirty="0" smtClean="0"/>
              <a:t>formally lost </a:t>
            </a:r>
            <a:r>
              <a:rPr lang="en-GB" sz="2400" dirty="0"/>
              <a:t>any members, however </a:t>
            </a:r>
            <a:r>
              <a:rPr lang="en-GB" sz="2400" dirty="0" smtClean="0"/>
              <a:t>there are 31 unpaid renewal fees impacting cash </a:t>
            </a:r>
            <a:r>
              <a:rPr lang="en-GB" sz="2400" dirty="0"/>
              <a:t>flow issues and will be addressed in the next newsletter.</a:t>
            </a:r>
          </a:p>
          <a:p>
            <a:pPr>
              <a:defRPr/>
            </a:pPr>
            <a:endParaRPr lang="en-GB" sz="2400" dirty="0"/>
          </a:p>
          <a:p>
            <a:pPr marL="0" indent="0">
              <a:buFont typeface="Times" panose="02020603050405020304" pitchFamily="18" charset="0"/>
              <a:buNone/>
              <a:defRPr/>
            </a:pPr>
            <a:endParaRPr lang="en-GB" sz="2400" dirty="0"/>
          </a:p>
        </p:txBody>
      </p:sp>
      <p:sp>
        <p:nvSpPr>
          <p:cNvPr id="4" name="Date Placeholder 3"/>
          <p:cNvSpPr>
            <a:spLocks noGrp="1"/>
          </p:cNvSpPr>
          <p:nvPr>
            <p:ph type="dt" sz="quarter" idx="10"/>
          </p:nvPr>
        </p:nvSpPr>
        <p:spPr/>
        <p:txBody>
          <a:bodyPr/>
          <a:lstStyle/>
          <a:p>
            <a:pPr>
              <a:defRPr/>
            </a:pPr>
            <a:r>
              <a:rPr lang="en-US"/>
              <a:t>17/11/17</a:t>
            </a:r>
            <a:endParaRPr lang="en-US" dirty="0"/>
          </a:p>
        </p:txBody>
      </p:sp>
      <p:sp>
        <p:nvSpPr>
          <p:cNvPr id="5" name="Footer Placeholder 4"/>
          <p:cNvSpPr>
            <a:spLocks noGrp="1"/>
          </p:cNvSpPr>
          <p:nvPr>
            <p:ph type="ftr" sz="quarter" idx="11"/>
          </p:nvPr>
        </p:nvSpPr>
        <p:spPr/>
        <p:txBody>
          <a:bodyPr/>
          <a:lstStyle/>
          <a:p>
            <a:pPr>
              <a:defRPr/>
            </a:pPr>
            <a:r>
              <a:rPr lang="en-US" dirty="0"/>
              <a:t>www.valuesalliance.co.uk</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cv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noChangeArrowheads="1"/>
          </p:cNvSpPr>
          <p:nvPr>
            <p:ph type="ctrTitle"/>
          </p:nvPr>
        </p:nvSpPr>
        <p:spPr>
          <a:xfrm>
            <a:off x="871538" y="4548188"/>
            <a:ext cx="5716587" cy="609600"/>
          </a:xfrm>
        </p:spPr>
        <p:txBody>
          <a:bodyPr/>
          <a:lstStyle/>
          <a:p>
            <a:pPr eaLnBrk="1" hangingPunct="1"/>
            <a:r>
              <a:rPr lang="en-GB" altLang="en-US" sz="2200">
                <a:solidFill>
                  <a:srgbClr val="686A69"/>
                </a:solidFill>
              </a:rPr>
              <a:t>Putting values at the heart of UK society</a:t>
            </a:r>
            <a:br>
              <a:rPr lang="en-GB" altLang="en-US" sz="2200">
                <a:solidFill>
                  <a:srgbClr val="686A69"/>
                </a:solidFill>
              </a:rPr>
            </a:br>
            <a:endParaRPr lang="en-US" altLang="en-US" sz="2200">
              <a:solidFill>
                <a:srgbClr val="686A69"/>
              </a:solidFill>
            </a:endParaRPr>
          </a:p>
        </p:txBody>
      </p:sp>
      <p:pic>
        <p:nvPicPr>
          <p:cNvPr id="18436" name="Picture 5" descr="UK_ValuesAlliance_logo_RGB-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20713"/>
            <a:ext cx="2090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Subtitle 5"/>
          <p:cNvSpPr txBox="1">
            <a:spLocks/>
          </p:cNvSpPr>
          <p:nvPr/>
        </p:nvSpPr>
        <p:spPr bwMode="auto">
          <a:xfrm>
            <a:off x="6365875" y="6021388"/>
            <a:ext cx="28146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2pPr>
            <a:lvl3pPr marL="11430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4pPr>
            <a:lvl5pPr marL="20574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9pPr>
          </a:lstStyle>
          <a:p>
            <a:pPr algn="ctr">
              <a:buFont typeface="Times" panose="02020603050405020304" pitchFamily="18" charset="0"/>
              <a:buNone/>
            </a:pPr>
            <a:r>
              <a:rPr lang="en-GB" altLang="en-US">
                <a:solidFill>
                  <a:srgbClr val="808080"/>
                </a:solidFill>
                <a:hlinkClick r:id="rId5"/>
              </a:rPr>
              <a:t>www.valuesalliance.co.uk</a:t>
            </a:r>
            <a:r>
              <a:rPr lang="en-GB" altLang="en-US">
                <a:solidFill>
                  <a:srgbClr val="808080"/>
                </a:solidFill>
              </a:rPr>
              <a:t/>
            </a:r>
            <a:br>
              <a:rPr lang="en-GB" altLang="en-US">
                <a:solidFill>
                  <a:srgbClr val="808080"/>
                </a:solidFill>
              </a:rPr>
            </a:br>
            <a:r>
              <a:rPr lang="en-GB" altLang="en-US">
                <a:solidFill>
                  <a:srgbClr val="808080"/>
                </a:solidFill>
                <a:hlinkClick r:id="rId6"/>
              </a:rPr>
              <a:t>info@valuesalliance.co.uk</a:t>
            </a:r>
            <a:r>
              <a:rPr lang="en-GB" altLang="en-US"/>
              <a:t/>
            </a:r>
            <a:br>
              <a:rPr lang="en-GB" altLang="en-US"/>
            </a:br>
            <a:endParaRPr lang="en-GB" altLang="en-US"/>
          </a:p>
          <a:p>
            <a:pPr lvl="1" algn="ctr">
              <a:buFont typeface="Arial" panose="020B0604020202020204" pitchFamily="34" charset="0"/>
              <a:buNone/>
            </a:pPr>
            <a:endParaRPr lang="en-GB" altLang="en-US" sz="1200"/>
          </a:p>
          <a:p>
            <a:pPr algn="ctr">
              <a:buFont typeface="Times" panose="02020603050405020304" pitchFamily="18" charset="0"/>
              <a:buNone/>
            </a:pPr>
            <a:endParaRPr lang="en-US" altLang="en-US" sz="1200"/>
          </a:p>
        </p:txBody>
      </p:sp>
      <p:sp>
        <p:nvSpPr>
          <p:cNvPr id="2" name="Date Placeholder 1"/>
          <p:cNvSpPr>
            <a:spLocks noGrp="1"/>
          </p:cNvSpPr>
          <p:nvPr>
            <p:ph type="dt" sz="half" idx="10"/>
          </p:nvPr>
        </p:nvSpPr>
        <p:spPr/>
        <p:txBody>
          <a:bodyPr/>
          <a:lstStyle/>
          <a:p>
            <a:pPr>
              <a:defRPr/>
            </a:pPr>
            <a:r>
              <a:rPr lang="en-US"/>
              <a:t>17/11/17</a:t>
            </a:r>
          </a:p>
        </p:txBody>
      </p:sp>
      <p:sp>
        <p:nvSpPr>
          <p:cNvPr id="3" name="Footer Placeholder 2"/>
          <p:cNvSpPr>
            <a:spLocks noGrp="1"/>
          </p:cNvSpPr>
          <p:nvPr>
            <p:ph type="ftr" sz="quarter" idx="11"/>
          </p:nvPr>
        </p:nvSpPr>
        <p:spPr/>
        <p:txBody>
          <a:bodyPr/>
          <a:lstStyle/>
          <a:p>
            <a:pPr>
              <a:defRPr/>
            </a:pPr>
            <a:r>
              <a:rPr lang="en-US"/>
              <a:t>www.valuesalliance.co.uk</a:t>
            </a:r>
          </a:p>
        </p:txBody>
      </p:sp>
      <p:sp>
        <p:nvSpPr>
          <p:cNvPr id="4" name="Slide Number Placeholder 3"/>
          <p:cNvSpPr>
            <a:spLocks noGrp="1"/>
          </p:cNvSpPr>
          <p:nvPr>
            <p:ph type="sldNum" sz="quarter" idx="12"/>
          </p:nvPr>
        </p:nvSpPr>
        <p:spPr/>
        <p:txBody>
          <a:bodyPr/>
          <a:lstStyle/>
          <a:p>
            <a:pPr>
              <a:defRPr/>
            </a:pPr>
            <a:fld id="{9DABB081-974E-4ECF-893D-E98CDEC796D5}" type="slidenum">
              <a:rPr lang="en-US" altLang="en-US" smtClean="0"/>
              <a:pPr>
                <a:defRPr/>
              </a:pPr>
              <a:t>8</a:t>
            </a:fld>
            <a:endParaRPr lang="en-US" altLang="en-US"/>
          </a:p>
        </p:txBody>
      </p:sp>
    </p:spTree>
  </p:cSld>
  <p:clrMapOvr>
    <a:masterClrMapping/>
  </p:clrMapOvr>
  <p:transition>
    <p:fade/>
  </p:transition>
</p:sld>
</file>

<file path=ppt/theme/theme1.xml><?xml version="1.0" encoding="utf-8"?>
<a:theme xmlns:a="http://schemas.openxmlformats.org/drawingml/2006/main" name="Executive">
  <a:themeElements>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fontScheme name="Executiv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Siren III:Applications:Microsoft Office 2004:Templates:Presentations:Designs:Executive</Template>
  <TotalTime>21341</TotalTime>
  <Words>485</Words>
  <Application>Microsoft Macintosh PowerPoint</Application>
  <PresentationFormat>On-screen Show (4:3)</PresentationFormat>
  <Paragraphs>120</Paragraphs>
  <Slides>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Calibri</vt:lpstr>
      <vt:lpstr>MS PGothic</vt:lpstr>
      <vt:lpstr>ＭＳ Ｐゴシック</vt:lpstr>
      <vt:lpstr>Times</vt:lpstr>
      <vt:lpstr>Arial</vt:lpstr>
      <vt:lpstr>Executive</vt:lpstr>
      <vt:lpstr>Custom Design</vt:lpstr>
      <vt:lpstr>PowerPoint Presentation</vt:lpstr>
      <vt:lpstr>PowerPoint Presentation</vt:lpstr>
      <vt:lpstr>Highlights – living our values</vt:lpstr>
      <vt:lpstr>Highlights – focus on World Values Day</vt:lpstr>
      <vt:lpstr>Finances</vt:lpstr>
      <vt:lpstr>INCOME AND EXPENDITURE ACCOUNT Y/E 31.10.17</vt:lpstr>
      <vt:lpstr>Membership</vt:lpstr>
      <vt:lpstr>Putting values at the heart of UK society </vt:lpstr>
    </vt:vector>
  </TitlesOfParts>
  <Company>private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here here</dc:title>
  <dc:creator>private</dc:creator>
  <cp:lastModifiedBy>Jacqueline Le Fevre</cp:lastModifiedBy>
  <cp:revision>210</cp:revision>
  <cp:lastPrinted>2014-09-19T08:16:58Z</cp:lastPrinted>
  <dcterms:created xsi:type="dcterms:W3CDTF">2013-08-31T13:04:54Z</dcterms:created>
  <dcterms:modified xsi:type="dcterms:W3CDTF">2017-11-18T14:56:27Z</dcterms:modified>
</cp:coreProperties>
</file>