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93" r:id="rId2"/>
  </p:sldMasterIdLst>
  <p:notesMasterIdLst>
    <p:notesMasterId r:id="rId16"/>
  </p:notesMasterIdLst>
  <p:handoutMasterIdLst>
    <p:handoutMasterId r:id="rId17"/>
  </p:handoutMasterIdLst>
  <p:sldIdLst>
    <p:sldId id="306" r:id="rId3"/>
    <p:sldId id="337" r:id="rId4"/>
    <p:sldId id="338" r:id="rId5"/>
    <p:sldId id="344" r:id="rId6"/>
    <p:sldId id="345" r:id="rId7"/>
    <p:sldId id="339" r:id="rId8"/>
    <p:sldId id="341" r:id="rId9"/>
    <p:sldId id="343" r:id="rId10"/>
    <p:sldId id="350" r:id="rId11"/>
    <p:sldId id="346" r:id="rId12"/>
    <p:sldId id="348" r:id="rId13"/>
    <p:sldId id="349" r:id="rId14"/>
    <p:sldId id="333" r:id="rId1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0092D2"/>
    <a:srgbClr val="FF3399"/>
    <a:srgbClr val="993366"/>
    <a:srgbClr val="686A69"/>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801D8F-CCD9-49D2-8DFF-B27258F49CBC}" v="2" dt="2020-11-24T16:51:22.7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3" autoAdjust="0"/>
    <p:restoredTop sz="81369" autoAdjust="0"/>
  </p:normalViewPr>
  <p:slideViewPr>
    <p:cSldViewPr>
      <p:cViewPr varScale="1">
        <p:scale>
          <a:sx n="87" d="100"/>
          <a:sy n="87" d="100"/>
        </p:scale>
        <p:origin x="1608" y="184"/>
      </p:cViewPr>
      <p:guideLst>
        <p:guide orient="horz"/>
        <p:guide/>
      </p:guideLst>
    </p:cSldViewPr>
  </p:slideViewPr>
  <p:outlineViewPr>
    <p:cViewPr>
      <p:scale>
        <a:sx n="33" d="100"/>
        <a:sy n="33" d="100"/>
      </p:scale>
      <p:origin x="0" y="-4116"/>
    </p:cViewPr>
  </p:outlin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22" Type="http://schemas.microsoft.com/office/2015/10/relationships/revisionInfo" Target="revisionInfo.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6"/>
          </a:xfrm>
          <a:prstGeom prst="rect">
            <a:avLst/>
          </a:prstGeom>
        </p:spPr>
        <p:txBody>
          <a:bodyPr vert="horz" lIns="95561" tIns="47781" rIns="95561" bIns="47781" rtlCol="0"/>
          <a:lstStyle>
            <a:lvl1pPr algn="l">
              <a:defRPr sz="1300"/>
            </a:lvl1pPr>
          </a:lstStyle>
          <a:p>
            <a:endParaRPr lang="en-GB"/>
          </a:p>
        </p:txBody>
      </p:sp>
      <p:sp>
        <p:nvSpPr>
          <p:cNvPr id="3" name="Date Placeholder 2"/>
          <p:cNvSpPr>
            <a:spLocks noGrp="1"/>
          </p:cNvSpPr>
          <p:nvPr>
            <p:ph type="dt" sz="quarter" idx="1"/>
          </p:nvPr>
        </p:nvSpPr>
        <p:spPr>
          <a:xfrm>
            <a:off x="3850444" y="0"/>
            <a:ext cx="2945659" cy="498056"/>
          </a:xfrm>
          <a:prstGeom prst="rect">
            <a:avLst/>
          </a:prstGeom>
        </p:spPr>
        <p:txBody>
          <a:bodyPr vert="horz" lIns="95561" tIns="47781" rIns="95561" bIns="47781" rtlCol="0"/>
          <a:lstStyle>
            <a:lvl1pPr algn="r">
              <a:defRPr sz="1300"/>
            </a:lvl1pPr>
          </a:lstStyle>
          <a:p>
            <a:fld id="{54A488D8-2A88-4781-A72D-813168FC940D}" type="datetimeFigureOut">
              <a:rPr lang="en-GB" smtClean="0"/>
              <a:t>17/12/2021</a:t>
            </a:fld>
            <a:endParaRPr lang="en-GB"/>
          </a:p>
        </p:txBody>
      </p:sp>
      <p:sp>
        <p:nvSpPr>
          <p:cNvPr id="4" name="Footer Placeholder 3"/>
          <p:cNvSpPr>
            <a:spLocks noGrp="1"/>
          </p:cNvSpPr>
          <p:nvPr>
            <p:ph type="ftr" sz="quarter" idx="2"/>
          </p:nvPr>
        </p:nvSpPr>
        <p:spPr>
          <a:xfrm>
            <a:off x="1" y="9428584"/>
            <a:ext cx="2945659" cy="498055"/>
          </a:xfrm>
          <a:prstGeom prst="rect">
            <a:avLst/>
          </a:prstGeom>
        </p:spPr>
        <p:txBody>
          <a:bodyPr vert="horz" lIns="95561" tIns="47781" rIns="95561" bIns="47781" rtlCol="0" anchor="b"/>
          <a:lstStyle>
            <a:lvl1pPr algn="l">
              <a:defRPr sz="1300"/>
            </a:lvl1pPr>
          </a:lstStyle>
          <a:p>
            <a:endParaRPr lang="en-GB"/>
          </a:p>
        </p:txBody>
      </p:sp>
      <p:sp>
        <p:nvSpPr>
          <p:cNvPr id="5" name="Slide Number Placeholder 4"/>
          <p:cNvSpPr>
            <a:spLocks noGrp="1"/>
          </p:cNvSpPr>
          <p:nvPr>
            <p:ph type="sldNum" sz="quarter" idx="3"/>
          </p:nvPr>
        </p:nvSpPr>
        <p:spPr>
          <a:xfrm>
            <a:off x="3850444" y="9428584"/>
            <a:ext cx="2945659" cy="498055"/>
          </a:xfrm>
          <a:prstGeom prst="rect">
            <a:avLst/>
          </a:prstGeom>
        </p:spPr>
        <p:txBody>
          <a:bodyPr vert="horz" lIns="95561" tIns="47781" rIns="95561" bIns="47781" rtlCol="0" anchor="b"/>
          <a:lstStyle>
            <a:lvl1pPr algn="r">
              <a:defRPr sz="1300"/>
            </a:lvl1pPr>
          </a:lstStyle>
          <a:p>
            <a:fld id="{78A6F4AE-BEB3-4264-9A63-CD0C25E530BE}" type="slidenum">
              <a:rPr lang="en-GB" smtClean="0"/>
              <a:t>‹#›</a:t>
            </a:fld>
            <a:endParaRPr lang="en-GB"/>
          </a:p>
        </p:txBody>
      </p:sp>
    </p:spTree>
    <p:extLst>
      <p:ext uri="{BB962C8B-B14F-4D97-AF65-F5344CB8AC3E}">
        <p14:creationId xmlns:p14="http://schemas.microsoft.com/office/powerpoint/2010/main" val="2665385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1" y="0"/>
            <a:ext cx="2945659" cy="496332"/>
          </a:xfrm>
          <a:prstGeom prst="rect">
            <a:avLst/>
          </a:prstGeom>
          <a:noFill/>
          <a:ln>
            <a:noFill/>
          </a:ln>
        </p:spPr>
        <p:txBody>
          <a:bodyPr vert="horz" wrap="square" lIns="95561" tIns="47781" rIns="95561" bIns="47781" numCol="1" anchor="t" anchorCtr="0" compatLnSpc="1">
            <a:prstTxWarp prst="textNoShape">
              <a:avLst/>
            </a:prstTxWarp>
          </a:bodyPr>
          <a:lstStyle>
            <a:lvl1pPr eaLnBrk="0" hangingPunct="0">
              <a:defRPr sz="1300">
                <a:latin typeface="Arial" charset="0"/>
                <a:ea typeface="ＭＳ Ｐゴシック" charset="0"/>
                <a:cs typeface="ＭＳ Ｐゴシック" charset="0"/>
              </a:defRPr>
            </a:lvl1pPr>
          </a:lstStyle>
          <a:p>
            <a:pPr>
              <a:defRPr/>
            </a:pPr>
            <a:endParaRPr lang="en-US"/>
          </a:p>
        </p:txBody>
      </p:sp>
      <p:sp>
        <p:nvSpPr>
          <p:cNvPr id="13315" name="Rectangle 3"/>
          <p:cNvSpPr>
            <a:spLocks noGrp="1" noChangeArrowheads="1"/>
          </p:cNvSpPr>
          <p:nvPr>
            <p:ph type="dt" idx="1"/>
          </p:nvPr>
        </p:nvSpPr>
        <p:spPr bwMode="auto">
          <a:xfrm>
            <a:off x="3852016" y="0"/>
            <a:ext cx="2945659" cy="496332"/>
          </a:xfrm>
          <a:prstGeom prst="rect">
            <a:avLst/>
          </a:prstGeom>
          <a:noFill/>
          <a:ln>
            <a:noFill/>
          </a:ln>
        </p:spPr>
        <p:txBody>
          <a:bodyPr vert="horz" wrap="square" lIns="95561" tIns="47781" rIns="95561" bIns="47781" numCol="1" anchor="t" anchorCtr="0" compatLnSpc="1">
            <a:prstTxWarp prst="textNoShape">
              <a:avLst/>
            </a:prstTxWarp>
          </a:bodyPr>
          <a:lstStyle>
            <a:lvl1pPr algn="r" eaLnBrk="0" hangingPunct="0">
              <a:defRPr sz="1300">
                <a:latin typeface="Arial" charset="0"/>
                <a:ea typeface="ＭＳ Ｐゴシック" charset="0"/>
                <a:cs typeface="ＭＳ Ｐゴシック"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906357" y="4715153"/>
            <a:ext cx="4984962" cy="4466987"/>
          </a:xfrm>
          <a:prstGeom prst="rect">
            <a:avLst/>
          </a:prstGeom>
          <a:noFill/>
          <a:ln>
            <a:noFill/>
          </a:ln>
        </p:spPr>
        <p:txBody>
          <a:bodyPr vert="horz" wrap="square" lIns="95561" tIns="47781" rIns="95561" bIns="4778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1" y="9430306"/>
            <a:ext cx="2945659" cy="496332"/>
          </a:xfrm>
          <a:prstGeom prst="rect">
            <a:avLst/>
          </a:prstGeom>
          <a:noFill/>
          <a:ln>
            <a:noFill/>
          </a:ln>
        </p:spPr>
        <p:txBody>
          <a:bodyPr vert="horz" wrap="square" lIns="95561" tIns="47781" rIns="95561" bIns="47781" numCol="1" anchor="b" anchorCtr="0" compatLnSpc="1">
            <a:prstTxWarp prst="textNoShape">
              <a:avLst/>
            </a:prstTxWarp>
          </a:bodyPr>
          <a:lstStyle>
            <a:lvl1pPr eaLnBrk="0" hangingPunct="0">
              <a:defRPr sz="1300">
                <a:latin typeface="Arial" charset="0"/>
                <a:ea typeface="ＭＳ Ｐゴシック" charset="0"/>
                <a:cs typeface="ＭＳ Ｐゴシック" charset="0"/>
              </a:defRPr>
            </a:lvl1pPr>
          </a:lstStyle>
          <a:p>
            <a:pPr>
              <a:defRPr/>
            </a:pPr>
            <a:endParaRPr lang="en-US"/>
          </a:p>
        </p:txBody>
      </p:sp>
      <p:sp>
        <p:nvSpPr>
          <p:cNvPr id="13319" name="Rectangle 7"/>
          <p:cNvSpPr>
            <a:spLocks noGrp="1" noChangeArrowheads="1"/>
          </p:cNvSpPr>
          <p:nvPr>
            <p:ph type="sldNum" sz="quarter" idx="5"/>
          </p:nvPr>
        </p:nvSpPr>
        <p:spPr bwMode="auto">
          <a:xfrm>
            <a:off x="3852016" y="9430306"/>
            <a:ext cx="2945659" cy="496332"/>
          </a:xfrm>
          <a:prstGeom prst="rect">
            <a:avLst/>
          </a:prstGeom>
          <a:noFill/>
          <a:ln>
            <a:noFill/>
          </a:ln>
        </p:spPr>
        <p:txBody>
          <a:bodyPr vert="horz" wrap="square" lIns="95561" tIns="47781" rIns="95561" bIns="47781" numCol="1" anchor="b" anchorCtr="0" compatLnSpc="1">
            <a:prstTxWarp prst="textNoShape">
              <a:avLst/>
            </a:prstTxWarp>
          </a:bodyPr>
          <a:lstStyle>
            <a:lvl1pPr algn="r">
              <a:defRPr sz="1300" smtClean="0"/>
            </a:lvl1pPr>
          </a:lstStyle>
          <a:p>
            <a:pPr>
              <a:defRPr/>
            </a:pPr>
            <a:fld id="{1F579BFD-CD56-474D-AE9C-B791412ABE6C}" type="slidenum">
              <a:rPr lang="en-US" altLang="en-US"/>
              <a:pPr>
                <a:defRPr/>
              </a:pPr>
              <a:t>‹#›</a:t>
            </a:fld>
            <a:endParaRPr lang="en-US" altLang="en-US"/>
          </a:p>
        </p:txBody>
      </p:sp>
    </p:spTree>
    <p:extLst>
      <p:ext uri="{BB962C8B-B14F-4D97-AF65-F5344CB8AC3E}">
        <p14:creationId xmlns:p14="http://schemas.microsoft.com/office/powerpoint/2010/main" val="14344315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ea typeface="MS PGothic" panose="020B0600070205080204" pitchFamily="34" charset="-128"/>
              </a:defRPr>
            </a:lvl1pPr>
            <a:lvl2pPr marL="776440" indent="-298631">
              <a:spcBef>
                <a:spcPct val="30000"/>
              </a:spcBef>
              <a:defRPr sz="1300">
                <a:solidFill>
                  <a:schemeClr val="tx1"/>
                </a:solidFill>
                <a:latin typeface="Arial" panose="020B0604020202020204" pitchFamily="34" charset="0"/>
                <a:ea typeface="MS PGothic" panose="020B0600070205080204" pitchFamily="34" charset="-128"/>
              </a:defRPr>
            </a:lvl2pPr>
            <a:lvl3pPr marL="1194522" indent="-238905">
              <a:spcBef>
                <a:spcPct val="30000"/>
              </a:spcBef>
              <a:defRPr sz="1300">
                <a:solidFill>
                  <a:schemeClr val="tx1"/>
                </a:solidFill>
                <a:latin typeface="Arial" panose="020B0604020202020204" pitchFamily="34" charset="0"/>
                <a:ea typeface="MS PGothic" panose="020B0600070205080204" pitchFamily="34" charset="-128"/>
              </a:defRPr>
            </a:lvl3pPr>
            <a:lvl4pPr marL="1672331" indent="-238905">
              <a:spcBef>
                <a:spcPct val="30000"/>
              </a:spcBef>
              <a:defRPr sz="1300">
                <a:solidFill>
                  <a:schemeClr val="tx1"/>
                </a:solidFill>
                <a:latin typeface="Arial" panose="020B0604020202020204" pitchFamily="34" charset="0"/>
                <a:ea typeface="MS PGothic" panose="020B0600070205080204" pitchFamily="34" charset="-128"/>
              </a:defRPr>
            </a:lvl4pPr>
            <a:lvl5pPr marL="2150141" indent="-238905">
              <a:spcBef>
                <a:spcPct val="30000"/>
              </a:spcBef>
              <a:defRPr sz="1300">
                <a:solidFill>
                  <a:schemeClr val="tx1"/>
                </a:solidFill>
                <a:latin typeface="Arial" panose="020B0604020202020204" pitchFamily="34" charset="0"/>
                <a:ea typeface="MS PGothic" panose="020B0600070205080204" pitchFamily="34" charset="-128"/>
              </a:defRPr>
            </a:lvl5pPr>
            <a:lvl6pPr marL="2627949"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6pPr>
            <a:lvl7pPr marL="3105758"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7pPr>
            <a:lvl8pPr marL="3583568"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8pPr>
            <a:lvl9pPr marL="4061377"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9pPr>
          </a:lstStyle>
          <a:p>
            <a:pPr>
              <a:spcBef>
                <a:spcPct val="0"/>
              </a:spcBef>
            </a:pPr>
            <a:fld id="{07E817D7-5C4C-430A-BC48-EA52ABB89301}" type="slidenum">
              <a:rPr lang="en-US" altLang="en-US">
                <a:solidFill>
                  <a:srgbClr val="000000"/>
                </a:solidFill>
              </a:rPr>
              <a:pPr>
                <a:spcBef>
                  <a:spcPct val="0"/>
                </a:spcBef>
              </a:pPr>
              <a:t>1</a:t>
            </a:fld>
            <a:endParaRPr lang="en-US" altLang="en-US">
              <a:solidFill>
                <a:srgbClr val="000000"/>
              </a:solidFill>
            </a:endParaRPr>
          </a:p>
        </p:txBody>
      </p:sp>
      <p:sp>
        <p:nvSpPr>
          <p:cNvPr id="6147" name="Rectangle 1026"/>
          <p:cNvSpPr>
            <a:spLocks noGrp="1" noRot="1" noChangeAspect="1" noChangeArrowheads="1" noTextEdit="1"/>
          </p:cNvSpPr>
          <p:nvPr>
            <p:ph type="sldImg"/>
          </p:nvPr>
        </p:nvSpPr>
        <p:spPr>
          <a:ln/>
        </p:spPr>
      </p:sp>
      <p:sp>
        <p:nvSpPr>
          <p:cNvPr id="6148"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310999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F579BFD-CD56-474D-AE9C-B791412ABE6C}" type="slidenum">
              <a:rPr lang="en-US" altLang="en-US" smtClean="0"/>
              <a:pPr>
                <a:defRPr/>
              </a:pPr>
              <a:t>3</a:t>
            </a:fld>
            <a:endParaRPr lang="en-US" altLang="en-US"/>
          </a:p>
        </p:txBody>
      </p:sp>
    </p:spTree>
    <p:extLst>
      <p:ext uri="{BB962C8B-B14F-4D97-AF65-F5344CB8AC3E}">
        <p14:creationId xmlns:p14="http://schemas.microsoft.com/office/powerpoint/2010/main" val="2944168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F579BFD-CD56-474D-AE9C-B791412ABE6C}" type="slidenum">
              <a:rPr lang="en-US" altLang="en-US" smtClean="0"/>
              <a:pPr>
                <a:defRPr/>
              </a:pPr>
              <a:t>5</a:t>
            </a:fld>
            <a:endParaRPr lang="en-US" altLang="en-US"/>
          </a:p>
        </p:txBody>
      </p:sp>
    </p:spTree>
    <p:extLst>
      <p:ext uri="{BB962C8B-B14F-4D97-AF65-F5344CB8AC3E}">
        <p14:creationId xmlns:p14="http://schemas.microsoft.com/office/powerpoint/2010/main" val="2367418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9642" indent="-339642">
              <a:lnSpc>
                <a:spcPct val="150000"/>
              </a:lnSpc>
              <a:buFont typeface="+mj-lt"/>
              <a:buAutoNum type="arabicPeriod"/>
            </a:pPr>
            <a:r>
              <a:rPr lang="en-GB" sz="1800" dirty="0">
                <a:latin typeface="Arial" panose="020B0604020202020204" pitchFamily="34" charset="0"/>
                <a:ea typeface="Calibri" panose="020F0502020204030204" pitchFamily="34" charset="0"/>
                <a:cs typeface="Times New Roman" panose="02020603050405020304" pitchFamily="18" charset="0"/>
              </a:rPr>
              <a:t>During the year, the UK Values Alliance held the first of what is hoped may become a regular series of Masterclasses in partnership with a members. A small registration fee was charged for the event.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39642" indent="-339642">
              <a:lnSpc>
                <a:spcPct val="150000"/>
              </a:lnSpc>
              <a:buFont typeface="+mj-lt"/>
              <a:buAutoNum type="arabicPeriod"/>
            </a:pPr>
            <a:endParaRPr lang="en-GB" sz="1800" dirty="0">
              <a:latin typeface="Arial" panose="020B0604020202020204" pitchFamily="34" charset="0"/>
              <a:ea typeface="Calibri" panose="020F0502020204030204" pitchFamily="34" charset="0"/>
              <a:cs typeface="Times New Roman" panose="02020603050405020304" pitchFamily="18" charset="0"/>
            </a:endParaRPr>
          </a:p>
          <a:p>
            <a:pPr marL="339642" indent="-339642">
              <a:lnSpc>
                <a:spcPct val="150000"/>
              </a:lnSpc>
              <a:buFont typeface="+mj-lt"/>
              <a:buAutoNum type="arabicPeriod"/>
            </a:pPr>
            <a:r>
              <a:rPr lang="en-GB" sz="1800" dirty="0">
                <a:latin typeface="Arial" panose="020B0604020202020204" pitchFamily="34" charset="0"/>
                <a:ea typeface="Calibri" panose="020F0502020204030204" pitchFamily="34" charset="0"/>
                <a:cs typeface="Times New Roman" panose="02020603050405020304" pitchFamily="18" charset="0"/>
              </a:rPr>
              <a:t>World Values Day campaign 2020: donations of £1,160.00 were made during the year to the UK Values Alliance as contributions towards the expenses of the 2019 World Values Day campaign. £1,100.00 of this was used to pay part of the cost of employing </a:t>
            </a:r>
            <a:r>
              <a:rPr lang="en-GB" sz="1800" dirty="0" err="1">
                <a:latin typeface="Arial" panose="020B0604020202020204" pitchFamily="34" charset="0"/>
                <a:ea typeface="Calibri" panose="020F0502020204030204" pitchFamily="34" charset="0"/>
                <a:cs typeface="Times New Roman" panose="02020603050405020304" pitchFamily="18" charset="0"/>
              </a:rPr>
              <a:t>IfNotNow</a:t>
            </a:r>
            <a:r>
              <a:rPr lang="en-GB" sz="1800" dirty="0">
                <a:latin typeface="Arial" panose="020B0604020202020204" pitchFamily="34" charset="0"/>
                <a:ea typeface="Calibri" panose="020F0502020204030204" pitchFamily="34" charset="0"/>
                <a:cs typeface="Times New Roman" panose="02020603050405020304" pitchFamily="18" charset="0"/>
              </a:rPr>
              <a:t> Digital to provide social media and digital support for the campaign, with the balance of £53.26 (net of </a:t>
            </a:r>
            <a:r>
              <a:rPr lang="en-GB" sz="1800" dirty="0" err="1">
                <a:latin typeface="Arial" panose="020B0604020202020204" pitchFamily="34" charset="0"/>
                <a:ea typeface="Calibri" panose="020F0502020204030204" pitchFamily="34" charset="0"/>
                <a:cs typeface="Times New Roman" panose="02020603050405020304" pitchFamily="18" charset="0"/>
              </a:rPr>
              <a:t>Paypal</a:t>
            </a:r>
            <a:r>
              <a:rPr lang="en-GB" sz="1800" dirty="0">
                <a:latin typeface="Arial" panose="020B0604020202020204" pitchFamily="34" charset="0"/>
                <a:ea typeface="Calibri" panose="020F0502020204030204" pitchFamily="34" charset="0"/>
                <a:cs typeface="Times New Roman" panose="02020603050405020304" pitchFamily="18" charset="0"/>
              </a:rPr>
              <a:t> fees) going to cover part of the cost of employing Dianne Edwards in helping to administer the campaign.  The UK Values Alliance covered the remainder of the cost of Dianne Edward’s time spent in helping administer the campaign amounting to approximately £200, which sum is included in the General administrative support cost of £1,047.00.  To put this in context, the total expense of the World Values Day campaign in 2020 was £14,865.76, comprised mainly of the cost of </a:t>
            </a:r>
            <a:r>
              <a:rPr lang="en-GB" sz="1800" dirty="0" err="1">
                <a:latin typeface="Arial" panose="020B0604020202020204" pitchFamily="34" charset="0"/>
                <a:ea typeface="Calibri" panose="020F0502020204030204" pitchFamily="34" charset="0"/>
                <a:cs typeface="Times New Roman" panose="02020603050405020304" pitchFamily="18" charset="0"/>
              </a:rPr>
              <a:t>IfNotNow’s</a:t>
            </a:r>
            <a:r>
              <a:rPr lang="en-GB" sz="1800" dirty="0">
                <a:latin typeface="Arial" panose="020B0604020202020204" pitchFamily="34" charset="0"/>
                <a:ea typeface="Calibri" panose="020F0502020204030204" pitchFamily="34" charset="0"/>
                <a:cs typeface="Times New Roman" panose="02020603050405020304" pitchFamily="18" charset="0"/>
              </a:rPr>
              <a:t> social media and digital services and the production cost of an animated video, with over 90% of that total amount being paid directly by certain other World Values Day partners/supporters to the relevant suppliers of services.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39642" indent="-339642">
              <a:lnSpc>
                <a:spcPct val="150000"/>
              </a:lnSpc>
              <a:buFont typeface="+mj-lt"/>
              <a:buAutoNum type="arabicPeriod"/>
            </a:pPr>
            <a:endParaRPr lang="en-GB" sz="1800" dirty="0">
              <a:latin typeface="Arial" panose="020B0604020202020204" pitchFamily="34" charset="0"/>
              <a:ea typeface="Calibri" panose="020F0502020204030204" pitchFamily="34" charset="0"/>
              <a:cs typeface="Times New Roman" panose="02020603050405020304" pitchFamily="18" charset="0"/>
            </a:endParaRPr>
          </a:p>
          <a:p>
            <a:pPr marL="339642" indent="-339642">
              <a:lnSpc>
                <a:spcPct val="150000"/>
              </a:lnSpc>
              <a:buFont typeface="+mj-lt"/>
              <a:buAutoNum type="arabicPeriod"/>
            </a:pPr>
            <a:r>
              <a:rPr lang="en-GB" sz="1800" dirty="0">
                <a:latin typeface="Arial" panose="020B0604020202020204" pitchFamily="34" charset="0"/>
                <a:ea typeface="Calibri" panose="020F0502020204030204" pitchFamily="34" charset="0"/>
                <a:cs typeface="Times New Roman" panose="02020603050405020304" pitchFamily="18" charset="0"/>
              </a:rPr>
              <a:t>The major items of recurring expenditure are website maintenance at £36.00 per month (WP Maintain), and administrative assistance from Dianne Edwards which is charged by the hour.</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39642" indent="-339642">
              <a:lnSpc>
                <a:spcPct val="150000"/>
              </a:lnSpc>
              <a:buFont typeface="+mj-lt"/>
              <a:buAutoNum type="arabicPeriod"/>
            </a:pPr>
            <a:endParaRPr lang="en-GB" sz="1800" dirty="0">
              <a:latin typeface="Arial" panose="020B0604020202020204" pitchFamily="34" charset="0"/>
              <a:ea typeface="Calibri" panose="020F0502020204030204" pitchFamily="34" charset="0"/>
              <a:cs typeface="Times New Roman" panose="02020603050405020304" pitchFamily="18" charset="0"/>
            </a:endParaRPr>
          </a:p>
          <a:p>
            <a:pPr marL="339642" indent="-339642">
              <a:lnSpc>
                <a:spcPct val="150000"/>
              </a:lnSpc>
              <a:buFont typeface="+mj-lt"/>
              <a:buAutoNum type="arabicPeriod"/>
            </a:pPr>
            <a:r>
              <a:rPr lang="en-GB" sz="1800" dirty="0">
                <a:latin typeface="Arial" panose="020B0604020202020204" pitchFamily="34" charset="0"/>
                <a:ea typeface="Calibri" panose="020F0502020204030204" pitchFamily="34" charset="0"/>
                <a:cs typeface="Times New Roman" panose="02020603050405020304" pitchFamily="18" charset="0"/>
              </a:rPr>
              <a:t>The deficit shown in the financial year ending 31</a:t>
            </a:r>
            <a:r>
              <a:rPr lang="en-GB" sz="1800" baseline="30000" dirty="0">
                <a:latin typeface="Arial" panose="020B0604020202020204" pitchFamily="34" charset="0"/>
                <a:ea typeface="Calibri" panose="020F0502020204030204" pitchFamily="34" charset="0"/>
                <a:cs typeface="Times New Roman" panose="02020603050405020304" pitchFamily="18" charset="0"/>
              </a:rPr>
              <a:t>st</a:t>
            </a:r>
            <a:r>
              <a:rPr lang="en-GB" sz="1800" dirty="0">
                <a:latin typeface="Arial" panose="020B0604020202020204" pitchFamily="34" charset="0"/>
                <a:ea typeface="Calibri" panose="020F0502020204030204" pitchFamily="34" charset="0"/>
                <a:cs typeface="Times New Roman" panose="02020603050405020304" pitchFamily="18" charset="0"/>
              </a:rPr>
              <a:t> October 2019 was essentially due to a timing issue: certain donations towards the 2018 World Values Day campaign were received in the previous financial year ending 31 October 2018 and so the donations were duly reflected in the income of that year. However the 2018 WVD campaign expenses that the donations were applied to were not actually made until after the end of October 2018 and so were reflected in the accounts of the following year (i.e. the year ending 31</a:t>
            </a:r>
            <a:r>
              <a:rPr lang="en-GB" sz="1800" baseline="30000" dirty="0">
                <a:latin typeface="Arial" panose="020B0604020202020204" pitchFamily="34" charset="0"/>
                <a:ea typeface="Calibri" panose="020F0502020204030204" pitchFamily="34" charset="0"/>
                <a:cs typeface="Times New Roman" panose="02020603050405020304" pitchFamily="18" charset="0"/>
              </a:rPr>
              <a:t>st</a:t>
            </a:r>
            <a:r>
              <a:rPr lang="en-GB" sz="1800" dirty="0">
                <a:latin typeface="Arial" panose="020B0604020202020204" pitchFamily="34" charset="0"/>
                <a:ea typeface="Calibri" panose="020F0502020204030204" pitchFamily="34" charset="0"/>
                <a:cs typeface="Times New Roman" panose="02020603050405020304" pitchFamily="18" charset="0"/>
              </a:rPr>
              <a:t> October 2019).</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452857">
              <a:lnSpc>
                <a:spcPct val="150000"/>
              </a:lnSpc>
            </a:pPr>
            <a:r>
              <a:rPr lang="en-GB" sz="1800" dirty="0">
                <a:latin typeface="Arial" panose="020B0604020202020204" pitchFamily="34" charset="0"/>
                <a:ea typeface="Calibri" panose="020F0502020204030204" pitchFamily="34" charset="0"/>
                <a:cs typeface="Times New Roman" panose="02020603050405020304" pitchFamily="18" charset="0"/>
              </a:rPr>
              <a:t>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a:defRPr/>
            </a:pPr>
            <a:fld id="{1F579BFD-CD56-474D-AE9C-B791412ABE6C}" type="slidenum">
              <a:rPr lang="en-US" altLang="en-US" smtClean="0"/>
              <a:pPr>
                <a:defRPr/>
              </a:pPr>
              <a:t>6</a:t>
            </a:fld>
            <a:endParaRPr lang="en-US" altLang="en-US"/>
          </a:p>
        </p:txBody>
      </p:sp>
    </p:spTree>
    <p:extLst>
      <p:ext uri="{BB962C8B-B14F-4D97-AF65-F5344CB8AC3E}">
        <p14:creationId xmlns:p14="http://schemas.microsoft.com/office/powerpoint/2010/main" val="999866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F579BFD-CD56-474D-AE9C-B791412ABE6C}" type="slidenum">
              <a:rPr lang="en-US" altLang="en-US" smtClean="0"/>
              <a:pPr>
                <a:defRPr/>
              </a:pPr>
              <a:t>8</a:t>
            </a:fld>
            <a:endParaRPr lang="en-US" altLang="en-US"/>
          </a:p>
        </p:txBody>
      </p:sp>
    </p:spTree>
    <p:extLst>
      <p:ext uri="{BB962C8B-B14F-4D97-AF65-F5344CB8AC3E}">
        <p14:creationId xmlns:p14="http://schemas.microsoft.com/office/powerpoint/2010/main" val="2168418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F579BFD-CD56-474D-AE9C-B791412ABE6C}" type="slidenum">
              <a:rPr lang="en-US" altLang="en-US" smtClean="0"/>
              <a:pPr>
                <a:defRPr/>
              </a:pPr>
              <a:t>9</a:t>
            </a:fld>
            <a:endParaRPr lang="en-US" altLang="en-US"/>
          </a:p>
        </p:txBody>
      </p:sp>
    </p:spTree>
    <p:extLst>
      <p:ext uri="{BB962C8B-B14F-4D97-AF65-F5344CB8AC3E}">
        <p14:creationId xmlns:p14="http://schemas.microsoft.com/office/powerpoint/2010/main" val="2664756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Arial" panose="020B0604020202020204" pitchFamily="34" charset="0"/>
                <a:ea typeface="MS PGothic" panose="020B0600070205080204" pitchFamily="34" charset="-128"/>
              </a:defRPr>
            </a:lvl1pPr>
            <a:lvl2pPr marL="776440" indent="-298631">
              <a:spcBef>
                <a:spcPct val="30000"/>
              </a:spcBef>
              <a:defRPr sz="1300">
                <a:solidFill>
                  <a:schemeClr val="tx1"/>
                </a:solidFill>
                <a:latin typeface="Arial" panose="020B0604020202020204" pitchFamily="34" charset="0"/>
                <a:ea typeface="MS PGothic" panose="020B0600070205080204" pitchFamily="34" charset="-128"/>
              </a:defRPr>
            </a:lvl2pPr>
            <a:lvl3pPr marL="1194522" indent="-238905">
              <a:spcBef>
                <a:spcPct val="30000"/>
              </a:spcBef>
              <a:defRPr sz="1300">
                <a:solidFill>
                  <a:schemeClr val="tx1"/>
                </a:solidFill>
                <a:latin typeface="Arial" panose="020B0604020202020204" pitchFamily="34" charset="0"/>
                <a:ea typeface="MS PGothic" panose="020B0600070205080204" pitchFamily="34" charset="-128"/>
              </a:defRPr>
            </a:lvl3pPr>
            <a:lvl4pPr marL="1672331" indent="-238905">
              <a:spcBef>
                <a:spcPct val="30000"/>
              </a:spcBef>
              <a:defRPr sz="1300">
                <a:solidFill>
                  <a:schemeClr val="tx1"/>
                </a:solidFill>
                <a:latin typeface="Arial" panose="020B0604020202020204" pitchFamily="34" charset="0"/>
                <a:ea typeface="MS PGothic" panose="020B0600070205080204" pitchFamily="34" charset="-128"/>
              </a:defRPr>
            </a:lvl4pPr>
            <a:lvl5pPr marL="2150141" indent="-238905">
              <a:spcBef>
                <a:spcPct val="30000"/>
              </a:spcBef>
              <a:defRPr sz="1300">
                <a:solidFill>
                  <a:schemeClr val="tx1"/>
                </a:solidFill>
                <a:latin typeface="Arial" panose="020B0604020202020204" pitchFamily="34" charset="0"/>
                <a:ea typeface="MS PGothic" panose="020B0600070205080204" pitchFamily="34" charset="-128"/>
              </a:defRPr>
            </a:lvl5pPr>
            <a:lvl6pPr marL="2627949"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6pPr>
            <a:lvl7pPr marL="3105758"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7pPr>
            <a:lvl8pPr marL="3583568"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8pPr>
            <a:lvl9pPr marL="4061377" indent="-238905" eaLnBrk="0" fontAlgn="base" hangingPunct="0">
              <a:spcBef>
                <a:spcPct val="30000"/>
              </a:spcBef>
              <a:spcAft>
                <a:spcPct val="0"/>
              </a:spcAft>
              <a:defRPr sz="1300">
                <a:solidFill>
                  <a:schemeClr val="tx1"/>
                </a:solidFill>
                <a:latin typeface="Arial" panose="020B0604020202020204" pitchFamily="34" charset="0"/>
                <a:ea typeface="MS PGothic" panose="020B0600070205080204" pitchFamily="34" charset="-128"/>
              </a:defRPr>
            </a:lvl9pPr>
          </a:lstStyle>
          <a:p>
            <a:pPr>
              <a:spcBef>
                <a:spcPct val="0"/>
              </a:spcBef>
            </a:pPr>
            <a:fld id="{8F2D2932-35F6-4178-9AD6-456D2BBCB802}" type="slidenum">
              <a:rPr lang="en-US" altLang="en-US">
                <a:solidFill>
                  <a:srgbClr val="000000"/>
                </a:solidFill>
              </a:rPr>
              <a:pPr>
                <a:spcBef>
                  <a:spcPct val="0"/>
                </a:spcBef>
              </a:pPr>
              <a:t>13</a:t>
            </a:fld>
            <a:endParaRPr lang="en-US" altLang="en-US">
              <a:solidFill>
                <a:srgbClr val="000000"/>
              </a:solidFill>
            </a:endParaRPr>
          </a:p>
        </p:txBody>
      </p:sp>
      <p:sp>
        <p:nvSpPr>
          <p:cNvPr id="19459" name="Rectangle 1026"/>
          <p:cNvSpPr>
            <a:spLocks noGrp="1" noRot="1" noChangeAspect="1" noChangeArrowheads="1" noTextEdit="1"/>
          </p:cNvSpPr>
          <p:nvPr>
            <p:ph type="sldImg"/>
          </p:nvPr>
        </p:nvSpPr>
        <p:spPr>
          <a:ln/>
        </p:spPr>
      </p:sp>
      <p:sp>
        <p:nvSpPr>
          <p:cNvPr id="19460" name="Rectangle 1027"/>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7517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1" name="Rectangle 3"/>
          <p:cNvSpPr>
            <a:spLocks noGrp="1" noChangeArrowheads="1"/>
          </p:cNvSpPr>
          <p:nvPr>
            <p:ph type="ctrTitle"/>
          </p:nvPr>
        </p:nvSpPr>
        <p:spPr>
          <a:xfrm>
            <a:off x="914400" y="1676400"/>
            <a:ext cx="7315200" cy="1143000"/>
          </a:xfrm>
        </p:spPr>
        <p:txBody>
          <a:bodyPr/>
          <a:lstStyle>
            <a:lvl1pPr>
              <a:defRPr sz="800">
                <a:solidFill>
                  <a:srgbClr val="404040"/>
                </a:solidFill>
              </a:defRPr>
            </a:lvl1pPr>
          </a:lstStyle>
          <a:p>
            <a:pPr lvl="0"/>
            <a:r>
              <a:rPr lang="en-US" noProof="0"/>
              <a:t>Click to edit Master title style</a:t>
            </a:r>
          </a:p>
        </p:txBody>
      </p:sp>
      <p:sp>
        <p:nvSpPr>
          <p:cNvPr id="12292" name="Rectangle 4"/>
          <p:cNvSpPr>
            <a:spLocks noGrp="1" noChangeArrowheads="1"/>
          </p:cNvSpPr>
          <p:nvPr>
            <p:ph type="subTitle" idx="1"/>
          </p:nvPr>
        </p:nvSpPr>
        <p:spPr>
          <a:xfrm>
            <a:off x="914400" y="2971800"/>
            <a:ext cx="7315200" cy="1752600"/>
          </a:xfrm>
        </p:spPr>
        <p:txBody>
          <a:bodyPr/>
          <a:lstStyle>
            <a:lvl1pPr marL="0" indent="0">
              <a:buFont typeface="Times" charset="0"/>
              <a:buNone/>
              <a:defRPr>
                <a:solidFill>
                  <a:schemeClr val="tx2"/>
                </a:solidFill>
              </a:defRPr>
            </a:lvl1pPr>
          </a:lstStyle>
          <a:p>
            <a:pPr lvl="0"/>
            <a:r>
              <a:rPr lang="en-US" noProof="0"/>
              <a:t>Click to edit Master subtitle style</a:t>
            </a:r>
          </a:p>
        </p:txBody>
      </p:sp>
      <p:sp>
        <p:nvSpPr>
          <p:cNvPr id="4" name="Rectangle 5"/>
          <p:cNvSpPr>
            <a:spLocks noGrp="1" noChangeArrowheads="1"/>
          </p:cNvSpPr>
          <p:nvPr>
            <p:ph type="dt" sz="half" idx="10"/>
          </p:nvPr>
        </p:nvSpPr>
        <p:spPr>
          <a:xfrm>
            <a:off x="914400" y="6248400"/>
            <a:ext cx="1676400" cy="457200"/>
          </a:xfrm>
          <a:effectLst/>
        </p:spPr>
        <p:txBody>
          <a:bodyPr/>
          <a:lstStyle>
            <a:lvl1pPr>
              <a:defRPr sz="1400"/>
            </a:lvl1pPr>
          </a:lstStyle>
          <a:p>
            <a:pPr>
              <a:defRPr/>
            </a:pPr>
            <a:endParaRPr lang="en-US"/>
          </a:p>
        </p:txBody>
      </p:sp>
      <p:sp>
        <p:nvSpPr>
          <p:cNvPr id="5" name="Rectangle 6"/>
          <p:cNvSpPr>
            <a:spLocks noGrp="1" noChangeArrowheads="1"/>
          </p:cNvSpPr>
          <p:nvPr>
            <p:ph type="ftr" sz="quarter" idx="11"/>
          </p:nvPr>
        </p:nvSpPr>
        <p:spPr>
          <a:xfrm>
            <a:off x="3124200" y="6248400"/>
            <a:ext cx="2895600" cy="457200"/>
          </a:xfrm>
          <a:effectLst/>
        </p:spPr>
        <p:txBody>
          <a:bodyPr/>
          <a:lstStyle>
            <a:lvl1pPr>
              <a:defRPr/>
            </a:lvl1pPr>
          </a:lstStyle>
          <a:p>
            <a:pPr>
              <a:defRPr/>
            </a:pPr>
            <a:endParaRPr lang="en-US"/>
          </a:p>
        </p:txBody>
      </p:sp>
      <p:sp>
        <p:nvSpPr>
          <p:cNvPr id="6" name="Rectangle 7"/>
          <p:cNvSpPr>
            <a:spLocks noGrp="1" noChangeArrowheads="1"/>
          </p:cNvSpPr>
          <p:nvPr>
            <p:ph type="sldNum" sz="quarter" idx="12"/>
          </p:nvPr>
        </p:nvSpPr>
        <p:spPr>
          <a:xfrm>
            <a:off x="6553200" y="6248400"/>
            <a:ext cx="1676400" cy="457200"/>
          </a:xfrm>
          <a:effectLst/>
        </p:spPr>
        <p:txBody>
          <a:bodyPr/>
          <a:lstStyle>
            <a:lvl1pPr>
              <a:defRPr sz="1400" smtClean="0"/>
            </a:lvl1pPr>
          </a:lstStyle>
          <a:p>
            <a:pPr>
              <a:defRPr/>
            </a:pPr>
            <a:fld id="{9DABB081-974E-4ECF-893D-E98CDEC796D5}" type="slidenum">
              <a:rPr lang="en-US" altLang="en-US"/>
              <a:pPr>
                <a:defRPr/>
              </a:pPr>
              <a:t>‹#›</a:t>
            </a:fld>
            <a:endParaRPr lang="en-US" altLang="en-US"/>
          </a:p>
        </p:txBody>
      </p:sp>
    </p:spTree>
    <p:extLst>
      <p:ext uri="{BB962C8B-B14F-4D97-AF65-F5344CB8AC3E}">
        <p14:creationId xmlns:p14="http://schemas.microsoft.com/office/powerpoint/2010/main" val="1233764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8ED59437-4CC5-431C-8C22-76515EB42A05}" type="slidenum">
              <a:rPr lang="en-US" altLang="en-US"/>
              <a:pPr>
                <a:defRPr/>
              </a:pPr>
              <a:t>‹#›</a:t>
            </a:fld>
            <a:endParaRPr lang="en-US" altLang="en-US" sz="1400"/>
          </a:p>
        </p:txBody>
      </p:sp>
    </p:spTree>
    <p:extLst>
      <p:ext uri="{BB962C8B-B14F-4D97-AF65-F5344CB8AC3E}">
        <p14:creationId xmlns:p14="http://schemas.microsoft.com/office/powerpoint/2010/main" val="2186693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95275"/>
            <a:ext cx="1943100" cy="52673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85800" y="295275"/>
            <a:ext cx="5676900" cy="52673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5B0B341-9CDC-4967-AA2D-B9B0940A29B2}" type="slidenum">
              <a:rPr lang="en-US" altLang="en-US"/>
              <a:pPr>
                <a:defRPr/>
              </a:pPr>
              <a:t>‹#›</a:t>
            </a:fld>
            <a:endParaRPr lang="en-US" altLang="en-US" sz="1400"/>
          </a:p>
        </p:txBody>
      </p:sp>
    </p:spTree>
    <p:extLst>
      <p:ext uri="{BB962C8B-B14F-4D97-AF65-F5344CB8AC3E}">
        <p14:creationId xmlns:p14="http://schemas.microsoft.com/office/powerpoint/2010/main" val="891995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9CA1436-613E-41E8-AE6B-C813F0DD4E91}" type="slidenum">
              <a:rPr lang="en-GB" altLang="en-US"/>
              <a:pPr>
                <a:defRPr/>
              </a:pPr>
              <a:t>‹#›</a:t>
            </a:fld>
            <a:endParaRPr lang="en-GB" altLang="en-US"/>
          </a:p>
        </p:txBody>
      </p:sp>
    </p:spTree>
    <p:extLst>
      <p:ext uri="{BB962C8B-B14F-4D97-AF65-F5344CB8AC3E}">
        <p14:creationId xmlns:p14="http://schemas.microsoft.com/office/powerpoint/2010/main" val="819537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CF2B8A-7F8F-40BA-B191-38DB120C9F15}" type="slidenum">
              <a:rPr lang="en-GB" altLang="en-US"/>
              <a:pPr>
                <a:defRPr/>
              </a:pPr>
              <a:t>‹#›</a:t>
            </a:fld>
            <a:endParaRPr lang="en-GB" altLang="en-US"/>
          </a:p>
        </p:txBody>
      </p:sp>
    </p:spTree>
    <p:extLst>
      <p:ext uri="{BB962C8B-B14F-4D97-AF65-F5344CB8AC3E}">
        <p14:creationId xmlns:p14="http://schemas.microsoft.com/office/powerpoint/2010/main" val="428291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B7369F1-42A2-491C-A9AE-9E24B631AD92}" type="slidenum">
              <a:rPr lang="en-GB" altLang="en-US"/>
              <a:pPr>
                <a:defRPr/>
              </a:pPr>
              <a:t>‹#›</a:t>
            </a:fld>
            <a:endParaRPr lang="en-GB" altLang="en-US"/>
          </a:p>
        </p:txBody>
      </p:sp>
    </p:spTree>
    <p:extLst>
      <p:ext uri="{BB962C8B-B14F-4D97-AF65-F5344CB8AC3E}">
        <p14:creationId xmlns:p14="http://schemas.microsoft.com/office/powerpoint/2010/main" val="11746645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961DE03-49B4-4A28-8695-9D7DE4B6F72D}" type="slidenum">
              <a:rPr lang="en-GB" altLang="en-US"/>
              <a:pPr>
                <a:defRPr/>
              </a:pPr>
              <a:t>‹#›</a:t>
            </a:fld>
            <a:endParaRPr lang="en-GB" altLang="en-US"/>
          </a:p>
        </p:txBody>
      </p:sp>
    </p:spTree>
    <p:extLst>
      <p:ext uri="{BB962C8B-B14F-4D97-AF65-F5344CB8AC3E}">
        <p14:creationId xmlns:p14="http://schemas.microsoft.com/office/powerpoint/2010/main" val="3133124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ltLang="en-US"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5BC1FAAF-ADE3-4A61-8F32-881AD28CEA15}" type="slidenum">
              <a:rPr lang="en-GB" altLang="en-US"/>
              <a:pPr>
                <a:defRPr/>
              </a:pPr>
              <a:t>‹#›</a:t>
            </a:fld>
            <a:endParaRPr lang="en-GB" altLang="en-US"/>
          </a:p>
        </p:txBody>
      </p:sp>
    </p:spTree>
    <p:extLst>
      <p:ext uri="{BB962C8B-B14F-4D97-AF65-F5344CB8AC3E}">
        <p14:creationId xmlns:p14="http://schemas.microsoft.com/office/powerpoint/2010/main" val="2647609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ltLang="en-US"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5D09E674-9CD7-4281-ACCD-3709B25FA2E9}" type="slidenum">
              <a:rPr lang="en-GB" altLang="en-US"/>
              <a:pPr>
                <a:defRPr/>
              </a:pPr>
              <a:t>‹#›</a:t>
            </a:fld>
            <a:endParaRPr lang="en-GB" altLang="en-US"/>
          </a:p>
        </p:txBody>
      </p:sp>
    </p:spTree>
    <p:extLst>
      <p:ext uri="{BB962C8B-B14F-4D97-AF65-F5344CB8AC3E}">
        <p14:creationId xmlns:p14="http://schemas.microsoft.com/office/powerpoint/2010/main" val="321960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ltLang="en-US"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C6F96A2-FA78-4054-9D23-6322EDDBC6A0}" type="slidenum">
              <a:rPr lang="en-GB" altLang="en-US"/>
              <a:pPr>
                <a:defRPr/>
              </a:pPr>
              <a:t>‹#›</a:t>
            </a:fld>
            <a:endParaRPr lang="en-GB" altLang="en-US"/>
          </a:p>
        </p:txBody>
      </p:sp>
    </p:spTree>
    <p:extLst>
      <p:ext uri="{BB962C8B-B14F-4D97-AF65-F5344CB8AC3E}">
        <p14:creationId xmlns:p14="http://schemas.microsoft.com/office/powerpoint/2010/main" val="20489145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83E7560-1968-43BE-9BF9-21E588C76A7B}" type="slidenum">
              <a:rPr lang="en-GB" altLang="en-US"/>
              <a:pPr>
                <a:defRPr/>
              </a:pPr>
              <a:t>‹#›</a:t>
            </a:fld>
            <a:endParaRPr lang="en-GB" altLang="en-US"/>
          </a:p>
        </p:txBody>
      </p:sp>
    </p:spTree>
    <p:extLst>
      <p:ext uri="{BB962C8B-B14F-4D97-AF65-F5344CB8AC3E}">
        <p14:creationId xmlns:p14="http://schemas.microsoft.com/office/powerpoint/2010/main" val="110678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9CDDCF14-9F7C-4073-9897-EA047E9121A0}" type="slidenum">
              <a:rPr lang="en-US" altLang="en-US"/>
              <a:pPr>
                <a:defRPr/>
              </a:pPr>
              <a:t>‹#›</a:t>
            </a:fld>
            <a:endParaRPr lang="en-US" altLang="en-US" sz="1400"/>
          </a:p>
        </p:txBody>
      </p:sp>
    </p:spTree>
    <p:extLst>
      <p:ext uri="{BB962C8B-B14F-4D97-AF65-F5344CB8AC3E}">
        <p14:creationId xmlns:p14="http://schemas.microsoft.com/office/powerpoint/2010/main" val="1782766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ltLang="en-US"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E174F42-A914-4B40-BD90-5D1EC5B91ED4}" type="slidenum">
              <a:rPr lang="en-GB" altLang="en-US"/>
              <a:pPr>
                <a:defRPr/>
              </a:pPr>
              <a:t>‹#›</a:t>
            </a:fld>
            <a:endParaRPr lang="en-GB" altLang="en-US"/>
          </a:p>
        </p:txBody>
      </p:sp>
    </p:spTree>
    <p:extLst>
      <p:ext uri="{BB962C8B-B14F-4D97-AF65-F5344CB8AC3E}">
        <p14:creationId xmlns:p14="http://schemas.microsoft.com/office/powerpoint/2010/main" val="23764758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9A37C0A-68E9-422E-8DEF-9F44B7AF3E41}" type="slidenum">
              <a:rPr lang="en-GB" altLang="en-US"/>
              <a:pPr>
                <a:defRPr/>
              </a:pPr>
              <a:t>‹#›</a:t>
            </a:fld>
            <a:endParaRPr lang="en-GB" altLang="en-US"/>
          </a:p>
        </p:txBody>
      </p:sp>
    </p:spTree>
    <p:extLst>
      <p:ext uri="{BB962C8B-B14F-4D97-AF65-F5344CB8AC3E}">
        <p14:creationId xmlns:p14="http://schemas.microsoft.com/office/powerpoint/2010/main" val="1802255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ltLang="en-US"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4B03F3E-0F60-4E6F-B2F6-50B020A68DA2}" type="slidenum">
              <a:rPr lang="en-GB" altLang="en-US"/>
              <a:pPr>
                <a:defRPr/>
              </a:pPr>
              <a:t>‹#›</a:t>
            </a:fld>
            <a:endParaRPr lang="en-GB" altLang="en-US"/>
          </a:p>
        </p:txBody>
      </p:sp>
    </p:spTree>
    <p:extLst>
      <p:ext uri="{BB962C8B-B14F-4D97-AF65-F5344CB8AC3E}">
        <p14:creationId xmlns:p14="http://schemas.microsoft.com/office/powerpoint/2010/main" val="404812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051E3A9E-7487-4B26-925D-2A44FF9B0162}" type="slidenum">
              <a:rPr lang="en-US" altLang="en-US"/>
              <a:pPr>
                <a:defRPr/>
              </a:pPr>
              <a:t>‹#›</a:t>
            </a:fld>
            <a:endParaRPr lang="en-US" altLang="en-US" sz="1400"/>
          </a:p>
        </p:txBody>
      </p:sp>
    </p:spTree>
    <p:extLst>
      <p:ext uri="{BB962C8B-B14F-4D97-AF65-F5344CB8AC3E}">
        <p14:creationId xmlns:p14="http://schemas.microsoft.com/office/powerpoint/2010/main" val="302804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85800" y="17526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7526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AF14123-4CED-4E49-82C0-ED8B9353B289}" type="slidenum">
              <a:rPr lang="en-US" altLang="en-US"/>
              <a:pPr>
                <a:defRPr/>
              </a:pPr>
              <a:t>‹#›</a:t>
            </a:fld>
            <a:endParaRPr lang="en-US" altLang="en-US" sz="1400"/>
          </a:p>
        </p:txBody>
      </p:sp>
    </p:spTree>
    <p:extLst>
      <p:ext uri="{BB962C8B-B14F-4D97-AF65-F5344CB8AC3E}">
        <p14:creationId xmlns:p14="http://schemas.microsoft.com/office/powerpoint/2010/main" val="25274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09596FE8-FB48-4DBC-B3B4-0A7EC213B4AF}" type="slidenum">
              <a:rPr lang="en-US" altLang="en-US"/>
              <a:pPr>
                <a:defRPr/>
              </a:pPr>
              <a:t>‹#›</a:t>
            </a:fld>
            <a:endParaRPr lang="en-US" altLang="en-US" sz="1400"/>
          </a:p>
        </p:txBody>
      </p:sp>
    </p:spTree>
    <p:extLst>
      <p:ext uri="{BB962C8B-B14F-4D97-AF65-F5344CB8AC3E}">
        <p14:creationId xmlns:p14="http://schemas.microsoft.com/office/powerpoint/2010/main" val="423283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34344EDA-08CA-4287-A7E0-4B109F863ED6}" type="slidenum">
              <a:rPr lang="en-US" altLang="en-US"/>
              <a:pPr>
                <a:defRPr/>
              </a:pPr>
              <a:t>‹#›</a:t>
            </a:fld>
            <a:endParaRPr lang="en-US" altLang="en-US" sz="1400"/>
          </a:p>
        </p:txBody>
      </p:sp>
    </p:spTree>
    <p:extLst>
      <p:ext uri="{BB962C8B-B14F-4D97-AF65-F5344CB8AC3E}">
        <p14:creationId xmlns:p14="http://schemas.microsoft.com/office/powerpoint/2010/main" val="1098359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FDA24C71-0F68-46E7-9BD8-363EE9CF18F6}" type="slidenum">
              <a:rPr lang="en-US" altLang="en-US"/>
              <a:pPr>
                <a:defRPr/>
              </a:pPr>
              <a:t>‹#›</a:t>
            </a:fld>
            <a:endParaRPr lang="en-US" altLang="en-US" sz="1400"/>
          </a:p>
        </p:txBody>
      </p:sp>
    </p:spTree>
    <p:extLst>
      <p:ext uri="{BB962C8B-B14F-4D97-AF65-F5344CB8AC3E}">
        <p14:creationId xmlns:p14="http://schemas.microsoft.com/office/powerpoint/2010/main" val="413688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5306863-FD76-438A-9092-F85436C2F8E3}" type="slidenum">
              <a:rPr lang="en-US" altLang="en-US"/>
              <a:pPr>
                <a:defRPr/>
              </a:pPr>
              <a:t>‹#›</a:t>
            </a:fld>
            <a:endParaRPr lang="en-US" altLang="en-US" sz="1400"/>
          </a:p>
        </p:txBody>
      </p:sp>
    </p:spTree>
    <p:extLst>
      <p:ext uri="{BB962C8B-B14F-4D97-AF65-F5344CB8AC3E}">
        <p14:creationId xmlns:p14="http://schemas.microsoft.com/office/powerpoint/2010/main" val="318101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39B8D964-99EB-463C-80A3-8F8D1C46BD0F}" type="slidenum">
              <a:rPr lang="en-US" altLang="en-US"/>
              <a:pPr>
                <a:defRPr/>
              </a:pPr>
              <a:t>‹#›</a:t>
            </a:fld>
            <a:endParaRPr lang="en-US" altLang="en-US" sz="1400"/>
          </a:p>
        </p:txBody>
      </p:sp>
    </p:spTree>
    <p:extLst>
      <p:ext uri="{BB962C8B-B14F-4D97-AF65-F5344CB8AC3E}">
        <p14:creationId xmlns:p14="http://schemas.microsoft.com/office/powerpoint/2010/main" val="5048778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11" descr="gen_pg_2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447800" y="295275"/>
            <a:ext cx="7010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685800" y="1752600"/>
            <a:ext cx="77724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9" name="Rectangle 5"/>
          <p:cNvSpPr>
            <a:spLocks noGrp="1" noChangeArrowheads="1"/>
          </p:cNvSpPr>
          <p:nvPr>
            <p:ph type="dt" sz="half" idx="2"/>
          </p:nvPr>
        </p:nvSpPr>
        <p:spPr bwMode="auto">
          <a:xfrm>
            <a:off x="5257800" y="6219825"/>
            <a:ext cx="1219200" cy="333375"/>
          </a:xfrm>
          <a:prstGeom prst="rect">
            <a:avLst/>
          </a:prstGeom>
          <a:noFill/>
          <a:ln>
            <a:noFill/>
          </a:ln>
          <a:effectLst>
            <a:outerShdw blurRad="25400" dist="12700" dir="2700000" algn="ctr" rotWithShape="0">
              <a:srgbClr val="808080">
                <a:alpha val="74997"/>
              </a:srgbClr>
            </a:outerShdw>
          </a:effectLst>
        </p:spPr>
        <p:txBody>
          <a:bodyPr vert="horz" wrap="square" lIns="91440" tIns="45720" rIns="91440" bIns="45720" numCol="1" anchor="t" anchorCtr="0" compatLnSpc="1">
            <a:prstTxWarp prst="textNoShape">
              <a:avLst/>
            </a:prstTxWarp>
          </a:bodyPr>
          <a:lstStyle>
            <a:lvl1pPr eaLnBrk="0" hangingPunct="0">
              <a:defRPr sz="1000">
                <a:solidFill>
                  <a:schemeClr val="tx2"/>
                </a:solidFill>
                <a:latin typeface="Arial" charset="0"/>
                <a:ea typeface="ＭＳ Ｐゴシック" charset="0"/>
                <a:cs typeface="+mn-cs"/>
              </a:defRPr>
            </a:lvl1pPr>
          </a:lstStyle>
          <a:p>
            <a:pPr>
              <a:defRPr/>
            </a:pPr>
            <a:endParaRPr lang="en-US"/>
          </a:p>
        </p:txBody>
      </p:sp>
      <p:sp>
        <p:nvSpPr>
          <p:cNvPr id="11270" name="Rectangle 6"/>
          <p:cNvSpPr>
            <a:spLocks noGrp="1" noChangeArrowheads="1"/>
          </p:cNvSpPr>
          <p:nvPr>
            <p:ph type="ftr" sz="quarter" idx="3"/>
          </p:nvPr>
        </p:nvSpPr>
        <p:spPr bwMode="auto">
          <a:xfrm>
            <a:off x="1676400" y="6219825"/>
            <a:ext cx="3429000" cy="333375"/>
          </a:xfrm>
          <a:prstGeom prst="rect">
            <a:avLst/>
          </a:prstGeom>
          <a:noFill/>
          <a:ln>
            <a:noFill/>
          </a:ln>
          <a:effectLst>
            <a:outerShdw blurRad="25400" dist="12700" dir="2700000" algn="ctr" rotWithShape="0">
              <a:srgbClr val="808080">
                <a:alpha val="74997"/>
              </a:srgbClr>
            </a:outerShdw>
          </a:effectLst>
        </p:spPr>
        <p:txBody>
          <a:bodyPr vert="horz" wrap="square" lIns="91440" tIns="45720" rIns="91440" bIns="45720" numCol="1" anchor="t" anchorCtr="0" compatLnSpc="1">
            <a:prstTxWarp prst="textNoShape">
              <a:avLst/>
            </a:prstTxWarp>
          </a:bodyPr>
          <a:lstStyle>
            <a:lvl1pPr algn="l" eaLnBrk="0" hangingPunct="0">
              <a:defRPr sz="1000">
                <a:solidFill>
                  <a:schemeClr val="tx2"/>
                </a:solidFill>
                <a:latin typeface="Arial" charset="0"/>
                <a:ea typeface="ＭＳ Ｐゴシック" charset="0"/>
                <a:cs typeface="+mn-cs"/>
              </a:defRPr>
            </a:lvl1pPr>
          </a:lstStyle>
          <a:p>
            <a:pPr>
              <a:defRPr/>
            </a:pPr>
            <a:endParaRPr lang="en-US"/>
          </a:p>
        </p:txBody>
      </p:sp>
      <p:sp>
        <p:nvSpPr>
          <p:cNvPr id="11271" name="Rectangle 7"/>
          <p:cNvSpPr>
            <a:spLocks noGrp="1" noChangeArrowheads="1"/>
          </p:cNvSpPr>
          <p:nvPr>
            <p:ph type="sldNum" sz="quarter" idx="4"/>
          </p:nvPr>
        </p:nvSpPr>
        <p:spPr bwMode="auto">
          <a:xfrm>
            <a:off x="609600" y="6219825"/>
            <a:ext cx="914400" cy="333375"/>
          </a:xfrm>
          <a:prstGeom prst="rect">
            <a:avLst/>
          </a:prstGeom>
          <a:noFill/>
          <a:ln>
            <a:noFill/>
          </a:ln>
          <a:effectLst>
            <a:outerShdw blurRad="25400" dist="12700" dir="2700000" algn="ctr" rotWithShape="0">
              <a:srgbClr val="808080">
                <a:alpha val="74997"/>
              </a:srgbClr>
            </a:outerShdw>
          </a:effectLst>
        </p:spPr>
        <p:txBody>
          <a:bodyPr vert="horz" wrap="square" lIns="91440" tIns="45720" rIns="91440" bIns="45720" numCol="1" anchor="t" anchorCtr="0" compatLnSpc="1">
            <a:prstTxWarp prst="textNoShape">
              <a:avLst/>
            </a:prstTxWarp>
          </a:bodyPr>
          <a:lstStyle>
            <a:lvl1pPr>
              <a:defRPr sz="1000" smtClean="0">
                <a:solidFill>
                  <a:schemeClr val="tx2"/>
                </a:solidFill>
              </a:defRPr>
            </a:lvl1pPr>
          </a:lstStyle>
          <a:p>
            <a:pPr>
              <a:defRPr/>
            </a:pPr>
            <a:fld id="{0553A605-35C1-4DA9-8F1E-5CEEED9E5A25}" type="slidenum">
              <a:rPr lang="en-US" altLang="en-US"/>
              <a:pPr>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5030" r:id="rId1"/>
    <p:sldLayoutId id="2147485009" r:id="rId2"/>
    <p:sldLayoutId id="2147485010" r:id="rId3"/>
    <p:sldLayoutId id="2147485011" r:id="rId4"/>
    <p:sldLayoutId id="2147485012" r:id="rId5"/>
    <p:sldLayoutId id="2147485013" r:id="rId6"/>
    <p:sldLayoutId id="2147485014" r:id="rId7"/>
    <p:sldLayoutId id="2147485015" r:id="rId8"/>
    <p:sldLayoutId id="2147485016" r:id="rId9"/>
    <p:sldLayoutId id="2147485017" r:id="rId10"/>
    <p:sldLayoutId id="2147485018" r:id="rId11"/>
  </p:sldLayoutIdLst>
  <p:hf hdr="0" ftr="0" dt="0"/>
  <p:txStyles>
    <p:titleStyle>
      <a:lvl1pPr algn="l" rtl="0" eaLnBrk="0" fontAlgn="base" hangingPunct="0">
        <a:spcBef>
          <a:spcPct val="0"/>
        </a:spcBef>
        <a:spcAft>
          <a:spcPct val="0"/>
        </a:spcAft>
        <a:defRPr b="1">
          <a:solidFill>
            <a:srgbClr val="686A69"/>
          </a:solidFill>
          <a:latin typeface="+mj-lt"/>
          <a:ea typeface="MS PGothic" pitchFamily="34" charset="-128"/>
          <a:cs typeface="+mj-cs"/>
        </a:defRPr>
      </a:lvl1pPr>
      <a:lvl2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2pPr>
      <a:lvl3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3pPr>
      <a:lvl4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4pPr>
      <a:lvl5pPr algn="l" rtl="0" eaLnBrk="0" fontAlgn="base" hangingPunct="0">
        <a:spcBef>
          <a:spcPct val="0"/>
        </a:spcBef>
        <a:spcAft>
          <a:spcPct val="0"/>
        </a:spcAft>
        <a:defRPr b="1">
          <a:solidFill>
            <a:srgbClr val="686A69"/>
          </a:solidFill>
          <a:latin typeface="Arial" charset="0"/>
          <a:ea typeface="MS PGothic" pitchFamily="34" charset="-128"/>
          <a:cs typeface="ＭＳ Ｐゴシック" charset="0"/>
        </a:defRPr>
      </a:lvl5pPr>
      <a:lvl6pPr marL="457200" algn="l" rtl="0" fontAlgn="base">
        <a:spcBef>
          <a:spcPct val="0"/>
        </a:spcBef>
        <a:spcAft>
          <a:spcPct val="0"/>
        </a:spcAft>
        <a:defRPr b="1">
          <a:solidFill>
            <a:schemeClr val="tx1"/>
          </a:solidFill>
          <a:latin typeface="Arial" charset="0"/>
          <a:ea typeface="ＭＳ Ｐゴシック" charset="0"/>
          <a:cs typeface="ＭＳ Ｐゴシック" charset="0"/>
        </a:defRPr>
      </a:lvl6pPr>
      <a:lvl7pPr marL="914400" algn="l" rtl="0" fontAlgn="base">
        <a:spcBef>
          <a:spcPct val="0"/>
        </a:spcBef>
        <a:spcAft>
          <a:spcPct val="0"/>
        </a:spcAft>
        <a:defRPr b="1">
          <a:solidFill>
            <a:schemeClr val="tx1"/>
          </a:solidFill>
          <a:latin typeface="Arial" charset="0"/>
          <a:ea typeface="ＭＳ Ｐゴシック" charset="0"/>
          <a:cs typeface="ＭＳ Ｐゴシック" charset="0"/>
        </a:defRPr>
      </a:lvl7pPr>
      <a:lvl8pPr marL="1371600" algn="l" rtl="0" fontAlgn="base">
        <a:spcBef>
          <a:spcPct val="0"/>
        </a:spcBef>
        <a:spcAft>
          <a:spcPct val="0"/>
        </a:spcAft>
        <a:defRPr b="1">
          <a:solidFill>
            <a:schemeClr val="tx1"/>
          </a:solidFill>
          <a:latin typeface="Arial" charset="0"/>
          <a:ea typeface="ＭＳ Ｐゴシック" charset="0"/>
          <a:cs typeface="ＭＳ Ｐゴシック" charset="0"/>
        </a:defRPr>
      </a:lvl8pPr>
      <a:lvl9pPr marL="1828800" algn="l" rtl="0" fontAlgn="base">
        <a:spcBef>
          <a:spcPct val="0"/>
        </a:spcBef>
        <a:spcAft>
          <a:spcPct val="0"/>
        </a:spcAft>
        <a:defRPr b="1">
          <a:solidFill>
            <a:schemeClr val="tx1"/>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cs typeface="+mn-cs"/>
        </a:defRPr>
      </a:lvl1pPr>
      <a:lvl2pPr marL="742950" indent="-28575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2pPr>
      <a:lvl3pPr marL="11430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3pPr>
      <a:lvl4pPr marL="16002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4pPr>
      <a:lvl5pPr marL="2057400" indent="-228600" algn="l" rtl="0" eaLnBrk="0" fontAlgn="base" hangingPunct="0">
        <a:spcBef>
          <a:spcPct val="20000"/>
        </a:spcBef>
        <a:spcAft>
          <a:spcPct val="0"/>
        </a:spcAft>
        <a:buFont typeface="Times" panose="02020603050405020304" pitchFamily="18" charset="0"/>
        <a:buChar char="•"/>
        <a:defRPr sz="1600">
          <a:solidFill>
            <a:srgbClr val="686A69"/>
          </a:solidFill>
          <a:latin typeface="+mn-lt"/>
          <a:ea typeface="MS PGothic" pitchFamily="34" charset="-128"/>
        </a:defRPr>
      </a:lvl5pPr>
      <a:lvl6pPr marL="2514600" indent="-228600" algn="l" rtl="0" fontAlgn="base">
        <a:spcBef>
          <a:spcPct val="20000"/>
        </a:spcBef>
        <a:spcAft>
          <a:spcPct val="0"/>
        </a:spcAft>
        <a:buFont typeface="Times" charset="0"/>
        <a:buChar char="•"/>
        <a:defRPr sz="1600">
          <a:solidFill>
            <a:schemeClr val="tx1"/>
          </a:solidFill>
          <a:latin typeface="+mn-lt"/>
          <a:ea typeface="+mn-ea"/>
        </a:defRPr>
      </a:lvl6pPr>
      <a:lvl7pPr marL="2971800" indent="-228600" algn="l" rtl="0" fontAlgn="base">
        <a:spcBef>
          <a:spcPct val="20000"/>
        </a:spcBef>
        <a:spcAft>
          <a:spcPct val="0"/>
        </a:spcAft>
        <a:buFont typeface="Times" charset="0"/>
        <a:buChar char="•"/>
        <a:defRPr sz="1600">
          <a:solidFill>
            <a:schemeClr val="tx1"/>
          </a:solidFill>
          <a:latin typeface="+mn-lt"/>
          <a:ea typeface="+mn-ea"/>
        </a:defRPr>
      </a:lvl7pPr>
      <a:lvl8pPr marL="3429000" indent="-228600" algn="l" rtl="0" fontAlgn="base">
        <a:spcBef>
          <a:spcPct val="20000"/>
        </a:spcBef>
        <a:spcAft>
          <a:spcPct val="0"/>
        </a:spcAft>
        <a:buFont typeface="Times" charset="0"/>
        <a:buChar char="•"/>
        <a:defRPr sz="1600">
          <a:solidFill>
            <a:schemeClr val="tx1"/>
          </a:solidFill>
          <a:latin typeface="+mn-lt"/>
          <a:ea typeface="+mn-ea"/>
        </a:defRPr>
      </a:lvl8pPr>
      <a:lvl9pPr marL="3886200" indent="-228600" algn="l" rtl="0" fontAlgn="base">
        <a:spcBef>
          <a:spcPct val="20000"/>
        </a:spcBef>
        <a:spcAft>
          <a:spcPct val="0"/>
        </a:spcAft>
        <a:buFont typeface="Times" charset="0"/>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a:solidFill>
                  <a:srgbClr val="898989"/>
                </a:solidFill>
                <a:ea typeface="ＭＳ Ｐゴシック" pitchFamily="34" charset="-128"/>
              </a:defRPr>
            </a:lvl1pPr>
          </a:lstStyle>
          <a:p>
            <a:pPr>
              <a:defRPr/>
            </a:pPr>
            <a:endParaRPr lang="en-GB"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itchFamily="34" charset="0"/>
                <a:ea typeface="ＭＳ Ｐゴシック" pitchFamily="34" charset="-128"/>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CDF14CD-3596-44F5-9A82-70F79C78538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019" r:id="rId1"/>
    <p:sldLayoutId id="2147485020" r:id="rId2"/>
    <p:sldLayoutId id="2147485021" r:id="rId3"/>
    <p:sldLayoutId id="2147485022" r:id="rId4"/>
    <p:sldLayoutId id="2147485023" r:id="rId5"/>
    <p:sldLayoutId id="2147485024" r:id="rId6"/>
    <p:sldLayoutId id="2147485025" r:id="rId7"/>
    <p:sldLayoutId id="2147485026" r:id="rId8"/>
    <p:sldLayoutId id="2147485027" r:id="rId9"/>
    <p:sldLayoutId id="2147485028" r:id="rId10"/>
    <p:sldLayoutId id="214748502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hyperlink" Target="http://www.valuesalliance.co.uk/" TargetMode="External"/><Relationship Id="rId6" Type="http://schemas.openxmlformats.org/officeDocument/2006/relationships/hyperlink" Target="mailto:info@valuesalliance.net"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hyperlink" Target="http://www.valuesalliance.net/" TargetMode="External"/><Relationship Id="rId6" Type="http://schemas.openxmlformats.org/officeDocument/2006/relationships/hyperlink" Target="mailto:info@valuesalliance.net" TargetMode="External"/><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6" descr="cvr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2"/>
          <p:cNvSpPr>
            <a:spLocks noGrp="1" noChangeArrowheads="1"/>
          </p:cNvSpPr>
          <p:nvPr>
            <p:ph type="ctrTitle"/>
          </p:nvPr>
        </p:nvSpPr>
        <p:spPr>
          <a:xfrm>
            <a:off x="871538" y="4548188"/>
            <a:ext cx="5716587" cy="609600"/>
          </a:xfrm>
        </p:spPr>
        <p:txBody>
          <a:bodyPr/>
          <a:lstStyle/>
          <a:p>
            <a:pPr eaLnBrk="1" hangingPunct="1"/>
            <a:r>
              <a:rPr lang="en-GB" altLang="en-US" sz="2200">
                <a:solidFill>
                  <a:srgbClr val="686A69"/>
                </a:solidFill>
              </a:rPr>
              <a:t>Putting values at the heart of UK society</a:t>
            </a:r>
            <a:br>
              <a:rPr lang="en-GB" altLang="en-US" sz="2200">
                <a:solidFill>
                  <a:srgbClr val="686A69"/>
                </a:solidFill>
              </a:rPr>
            </a:br>
            <a:endParaRPr lang="en-US" altLang="en-US" sz="2200">
              <a:solidFill>
                <a:srgbClr val="686A69"/>
              </a:solidFill>
            </a:endParaRPr>
          </a:p>
        </p:txBody>
      </p:sp>
      <p:pic>
        <p:nvPicPr>
          <p:cNvPr id="5124" name="Picture 5" descr="UK_ValuesAlliance_logo_RGB-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620713"/>
            <a:ext cx="2090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Subtitle 5"/>
          <p:cNvSpPr txBox="1">
            <a:spLocks/>
          </p:cNvSpPr>
          <p:nvPr/>
        </p:nvSpPr>
        <p:spPr bwMode="auto">
          <a:xfrm>
            <a:off x="6365875" y="6021388"/>
            <a:ext cx="28146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2pPr>
            <a:lvl3pPr marL="11430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4pPr>
            <a:lvl5pPr marL="20574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9pPr>
          </a:lstStyle>
          <a:p>
            <a:pPr algn="ctr">
              <a:buFont typeface="Times" panose="02020603050405020304" pitchFamily="18" charset="0"/>
              <a:buNone/>
            </a:pPr>
            <a:r>
              <a:rPr lang="en-GB" altLang="en-US">
                <a:solidFill>
                  <a:schemeClr val="bg1"/>
                </a:solidFill>
                <a:hlinkClick r:id="rId5"/>
              </a:rPr>
              <a:t>www.valuesalliance.co.uk</a:t>
            </a:r>
            <a:endParaRPr lang="en-GB" altLang="en-US">
              <a:solidFill>
                <a:schemeClr val="bg1"/>
              </a:solidFill>
            </a:endParaRPr>
          </a:p>
          <a:p>
            <a:pPr algn="ctr">
              <a:buFont typeface="Times" panose="02020603050405020304" pitchFamily="18" charset="0"/>
              <a:buNone/>
            </a:pPr>
            <a:r>
              <a:rPr lang="en-GB" altLang="en-US">
                <a:solidFill>
                  <a:schemeClr val="bg1"/>
                </a:solidFill>
                <a:hlinkClick r:id="rId6"/>
              </a:rPr>
              <a:t>info@valuesalliance.co.uk</a:t>
            </a:r>
            <a:r>
              <a:rPr lang="en-GB" altLang="en-US">
                <a:solidFill>
                  <a:schemeClr val="bg1"/>
                </a:solidFill>
              </a:rPr>
              <a:t/>
            </a:r>
            <a:br>
              <a:rPr lang="en-GB" altLang="en-US">
                <a:solidFill>
                  <a:schemeClr val="bg1"/>
                </a:solidFill>
              </a:rPr>
            </a:br>
            <a:endParaRPr lang="en-GB" altLang="en-US">
              <a:solidFill>
                <a:schemeClr val="bg1"/>
              </a:solidFill>
            </a:endParaRPr>
          </a:p>
          <a:p>
            <a:pPr lvl="1" algn="ctr">
              <a:buFont typeface="Arial" panose="020B0604020202020204" pitchFamily="34" charset="0"/>
              <a:buNone/>
            </a:pPr>
            <a:endParaRPr lang="en-GB" altLang="en-US" sz="1200"/>
          </a:p>
          <a:p>
            <a:pPr algn="ctr">
              <a:buFont typeface="Times" panose="02020603050405020304" pitchFamily="18" charset="0"/>
              <a:buNone/>
            </a:pPr>
            <a:endParaRPr lang="en-US" altLang="en-US" sz="1200"/>
          </a:p>
        </p:txBody>
      </p:sp>
      <p:sp>
        <p:nvSpPr>
          <p:cNvPr id="2" name="Slide Number Placeholder 1"/>
          <p:cNvSpPr>
            <a:spLocks noGrp="1"/>
          </p:cNvSpPr>
          <p:nvPr>
            <p:ph type="sldNum" sz="quarter" idx="12"/>
          </p:nvPr>
        </p:nvSpPr>
        <p:spPr/>
        <p:txBody>
          <a:bodyPr/>
          <a:lstStyle/>
          <a:p>
            <a:pPr>
              <a:defRPr/>
            </a:pPr>
            <a:fld id="{9DABB081-974E-4ECF-893D-E98CDEC796D5}" type="slidenum">
              <a:rPr lang="en-US" altLang="en-US" smtClean="0"/>
              <a:pPr>
                <a:defRPr/>
              </a:pPr>
              <a:t>1</a:t>
            </a:fld>
            <a:endParaRPr lang="en-US" altLang="en-US"/>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2FE8ED-98DD-48FC-AD4E-A2F57B38904A}"/>
              </a:ext>
            </a:extLst>
          </p:cNvPr>
          <p:cNvSpPr>
            <a:spLocks noGrp="1"/>
          </p:cNvSpPr>
          <p:nvPr>
            <p:ph type="title"/>
          </p:nvPr>
        </p:nvSpPr>
        <p:spPr/>
        <p:txBody>
          <a:bodyPr/>
          <a:lstStyle/>
          <a:p>
            <a:r>
              <a:rPr lang="en-GB" sz="3200" dirty="0"/>
              <a:t>Values Assessment: Key Findings</a:t>
            </a:r>
          </a:p>
        </p:txBody>
      </p:sp>
      <p:sp>
        <p:nvSpPr>
          <p:cNvPr id="3" name="Content Placeholder 2">
            <a:extLst>
              <a:ext uri="{FF2B5EF4-FFF2-40B4-BE49-F238E27FC236}">
                <a16:creationId xmlns:a16="http://schemas.microsoft.com/office/drawing/2014/main" xmlns="" id="{A560CBC2-F826-4838-A5EC-E015ECADCADD}"/>
              </a:ext>
            </a:extLst>
          </p:cNvPr>
          <p:cNvSpPr>
            <a:spLocks noGrp="1"/>
          </p:cNvSpPr>
          <p:nvPr>
            <p:ph idx="1"/>
          </p:nvPr>
        </p:nvSpPr>
        <p:spPr>
          <a:xfrm>
            <a:off x="683568" y="981074"/>
            <a:ext cx="8062664" cy="5544269"/>
          </a:xfrm>
        </p:spPr>
        <p:txBody>
          <a:bodyPr/>
          <a:lstStyle/>
          <a:p>
            <a:pPr marL="0" indent="0" algn="ctr">
              <a:buNone/>
            </a:pPr>
            <a:r>
              <a:rPr lang="en-GB" altLang="en-US" sz="1600" dirty="0">
                <a:solidFill>
                  <a:schemeClr val="tx1"/>
                </a:solidFill>
              </a:rPr>
              <a:t>Compassion | Learning | Collaboration | Empowerment | Making a Difference</a:t>
            </a:r>
          </a:p>
          <a:p>
            <a:pPr marL="0" indent="0">
              <a:buNone/>
            </a:pPr>
            <a:endParaRPr lang="en-GB" dirty="0"/>
          </a:p>
          <a:p>
            <a:pPr marL="0" indent="0">
              <a:lnSpc>
                <a:spcPct val="150000"/>
              </a:lnSpc>
              <a:buNone/>
            </a:pPr>
            <a:r>
              <a:rPr lang="en-GB" sz="1800" dirty="0"/>
              <a:t>Survey: 20 responses received from total of 50 recipients.</a:t>
            </a:r>
          </a:p>
          <a:p>
            <a:pPr marL="0" indent="0">
              <a:lnSpc>
                <a:spcPct val="150000"/>
              </a:lnSpc>
              <a:buNone/>
            </a:pPr>
            <a:endParaRPr lang="en-GB" sz="1800" dirty="0"/>
          </a:p>
          <a:p>
            <a:pPr marL="0" indent="0">
              <a:lnSpc>
                <a:spcPct val="150000"/>
              </a:lnSpc>
              <a:buNone/>
            </a:pPr>
            <a:r>
              <a:rPr lang="en-GB" sz="1800" dirty="0"/>
              <a:t>Overall results indicate that we’re on the right track.</a:t>
            </a:r>
          </a:p>
          <a:p>
            <a:pPr marL="0" indent="0">
              <a:lnSpc>
                <a:spcPct val="150000"/>
              </a:lnSpc>
              <a:buNone/>
            </a:pPr>
            <a:r>
              <a:rPr lang="en-GB" sz="1800" dirty="0"/>
              <a:t>Most of the values needed to deliver on our purpose are already reflected in the way we operate today:</a:t>
            </a:r>
          </a:p>
          <a:p>
            <a:pPr marL="457200" lvl="1" indent="0">
              <a:buNone/>
            </a:pPr>
            <a:r>
              <a:rPr lang="en-GB" sz="1800" b="1" u="sng" dirty="0"/>
              <a:t>Collaboration</a:t>
            </a:r>
            <a:endParaRPr lang="en-GB" sz="1800" b="1" dirty="0"/>
          </a:p>
          <a:p>
            <a:pPr marL="457200" lvl="1" indent="0">
              <a:buNone/>
            </a:pPr>
            <a:r>
              <a:rPr lang="en-GB" sz="1800" b="1" u="sng" dirty="0"/>
              <a:t>Making a difference</a:t>
            </a:r>
            <a:endParaRPr lang="en-GB" sz="1800" b="1" dirty="0"/>
          </a:p>
          <a:p>
            <a:pPr marL="457200" lvl="1" indent="0">
              <a:buNone/>
            </a:pPr>
            <a:r>
              <a:rPr lang="en-GB" sz="1800" b="1" dirty="0"/>
              <a:t>Shared vision</a:t>
            </a:r>
          </a:p>
          <a:p>
            <a:pPr marL="457200" lvl="1" indent="0">
              <a:buNone/>
            </a:pPr>
            <a:r>
              <a:rPr lang="en-GB" sz="1800" b="1" dirty="0"/>
              <a:t>Community involvement</a:t>
            </a:r>
          </a:p>
          <a:p>
            <a:pPr marL="457200" lvl="1" indent="0">
              <a:buNone/>
            </a:pPr>
            <a:r>
              <a:rPr lang="en-GB" sz="1800" b="1" dirty="0"/>
              <a:t>Information sharing</a:t>
            </a:r>
          </a:p>
          <a:p>
            <a:pPr marL="457200" lvl="1" indent="0">
              <a:buNone/>
            </a:pPr>
            <a:r>
              <a:rPr lang="en-GB" sz="1800" b="1" dirty="0"/>
              <a:t>Inclusiveness</a:t>
            </a:r>
          </a:p>
          <a:p>
            <a:pPr lvl="2">
              <a:lnSpc>
                <a:spcPct val="150000"/>
              </a:lnSpc>
            </a:pPr>
            <a:endParaRPr lang="en-GB" dirty="0"/>
          </a:p>
          <a:p>
            <a:pPr lvl="1"/>
            <a:endParaRPr lang="en-GB" dirty="0"/>
          </a:p>
          <a:p>
            <a:pPr lvl="1"/>
            <a:endParaRPr lang="en-GB" dirty="0"/>
          </a:p>
        </p:txBody>
      </p:sp>
      <p:sp>
        <p:nvSpPr>
          <p:cNvPr id="4" name="Slide Number Placeholder 3">
            <a:extLst>
              <a:ext uri="{FF2B5EF4-FFF2-40B4-BE49-F238E27FC236}">
                <a16:creationId xmlns:a16="http://schemas.microsoft.com/office/drawing/2014/main" xmlns="" id="{A4F660B3-1521-4D50-B072-C8966B53F2D7}"/>
              </a:ext>
            </a:extLst>
          </p:cNvPr>
          <p:cNvSpPr>
            <a:spLocks noGrp="1"/>
          </p:cNvSpPr>
          <p:nvPr>
            <p:ph type="sldNum" sz="quarter" idx="12"/>
          </p:nvPr>
        </p:nvSpPr>
        <p:spPr/>
        <p:txBody>
          <a:bodyPr/>
          <a:lstStyle/>
          <a:p>
            <a:pPr>
              <a:defRPr/>
            </a:pPr>
            <a:fld id="{9CDDCF14-9F7C-4073-9897-EA047E9121A0}" type="slidenum">
              <a:rPr lang="en-US" altLang="en-US" smtClean="0"/>
              <a:pPr>
                <a:defRPr/>
              </a:pPr>
              <a:t>10</a:t>
            </a:fld>
            <a:endParaRPr lang="en-US" altLang="en-US" sz="1400"/>
          </a:p>
        </p:txBody>
      </p:sp>
    </p:spTree>
    <p:extLst>
      <p:ext uri="{BB962C8B-B14F-4D97-AF65-F5344CB8AC3E}">
        <p14:creationId xmlns:p14="http://schemas.microsoft.com/office/powerpoint/2010/main" val="4072354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2FE8ED-98DD-48FC-AD4E-A2F57B38904A}"/>
              </a:ext>
            </a:extLst>
          </p:cNvPr>
          <p:cNvSpPr>
            <a:spLocks noGrp="1"/>
          </p:cNvSpPr>
          <p:nvPr>
            <p:ph type="title"/>
          </p:nvPr>
        </p:nvSpPr>
        <p:spPr>
          <a:xfrm>
            <a:off x="1447800" y="295275"/>
            <a:ext cx="7444680" cy="685800"/>
          </a:xfrm>
        </p:spPr>
        <p:txBody>
          <a:bodyPr/>
          <a:lstStyle/>
          <a:p>
            <a:r>
              <a:rPr lang="en-GB" sz="3200" dirty="0"/>
              <a:t>Values Assessment: Key Findings</a:t>
            </a:r>
          </a:p>
        </p:txBody>
      </p:sp>
      <p:sp>
        <p:nvSpPr>
          <p:cNvPr id="3" name="Content Placeholder 2">
            <a:extLst>
              <a:ext uri="{FF2B5EF4-FFF2-40B4-BE49-F238E27FC236}">
                <a16:creationId xmlns:a16="http://schemas.microsoft.com/office/drawing/2014/main" xmlns="" id="{A560CBC2-F826-4838-A5EC-E015ECADCADD}"/>
              </a:ext>
            </a:extLst>
          </p:cNvPr>
          <p:cNvSpPr>
            <a:spLocks noGrp="1"/>
          </p:cNvSpPr>
          <p:nvPr>
            <p:ph idx="1"/>
          </p:nvPr>
        </p:nvSpPr>
        <p:spPr>
          <a:xfrm>
            <a:off x="683568" y="1052736"/>
            <a:ext cx="8062664" cy="4968552"/>
          </a:xfrm>
        </p:spPr>
        <p:txBody>
          <a:bodyPr/>
          <a:lstStyle/>
          <a:p>
            <a:pPr marL="0" indent="0" algn="ctr">
              <a:buNone/>
            </a:pPr>
            <a:r>
              <a:rPr lang="en-GB" altLang="en-US" sz="1600" dirty="0">
                <a:solidFill>
                  <a:schemeClr val="tx1"/>
                </a:solidFill>
              </a:rPr>
              <a:t>Compassion | Learning | Collaboration | Empowerment | Making a Difference</a:t>
            </a:r>
          </a:p>
          <a:p>
            <a:pPr marL="0" indent="0">
              <a:buNone/>
            </a:pPr>
            <a:endParaRPr lang="en-GB" dirty="0"/>
          </a:p>
          <a:p>
            <a:pPr marL="0" indent="0">
              <a:buNone/>
            </a:pPr>
            <a:r>
              <a:rPr lang="en-GB" sz="1800" b="1" dirty="0"/>
              <a:t>Values themes for further exploration: </a:t>
            </a:r>
          </a:p>
          <a:p>
            <a:pPr lvl="1"/>
            <a:r>
              <a:rPr lang="en-GB" sz="1800" dirty="0"/>
              <a:t>Innovation, Global leadership, Making a Difference</a:t>
            </a:r>
          </a:p>
          <a:p>
            <a:pPr lvl="1"/>
            <a:r>
              <a:rPr lang="en-GB" sz="1800" dirty="0"/>
              <a:t>Collaboration, Shared vision, Community involvement, Inclusiveness</a:t>
            </a:r>
          </a:p>
          <a:p>
            <a:pPr lvl="1"/>
            <a:r>
              <a:rPr lang="en-GB" sz="1800" dirty="0"/>
              <a:t>Clarity, Open communication, Information sharing</a:t>
            </a:r>
          </a:p>
          <a:p>
            <a:pPr lvl="1"/>
            <a:endParaRPr lang="en-GB" dirty="0"/>
          </a:p>
          <a:p>
            <a:pPr marL="114300" indent="0">
              <a:buNone/>
            </a:pPr>
            <a:r>
              <a:rPr lang="en-GB" sz="1800" dirty="0"/>
              <a:t>Group Conversations:</a:t>
            </a:r>
          </a:p>
          <a:p>
            <a:pPr marL="355600">
              <a:buFont typeface="+mj-lt"/>
              <a:buAutoNum type="arabicPeriod"/>
            </a:pPr>
            <a:r>
              <a:rPr lang="en-GB" sz="1800" i="1" dirty="0"/>
              <a:t>What is the meaning and importance of these values in the context of our purpose? </a:t>
            </a:r>
          </a:p>
          <a:p>
            <a:pPr marL="412750" lvl="1" indent="0">
              <a:spcAft>
                <a:spcPts val="1200"/>
              </a:spcAft>
              <a:buNone/>
            </a:pPr>
            <a:r>
              <a:rPr lang="en-GB" i="1" dirty="0"/>
              <a:t>To build a better UK society by helping individuals and organisations be more aware of, understand and live their values?</a:t>
            </a:r>
          </a:p>
          <a:p>
            <a:pPr>
              <a:buFont typeface="+mj-lt"/>
              <a:buAutoNum type="arabicPeriod"/>
            </a:pPr>
            <a:r>
              <a:rPr lang="en-GB" sz="1800" i="1" dirty="0"/>
              <a:t>What do they look like in action towards our purpose?</a:t>
            </a:r>
          </a:p>
          <a:p>
            <a:pPr marL="0" indent="0">
              <a:buNone/>
            </a:pPr>
            <a:r>
              <a:rPr lang="en-GB" dirty="0"/>
              <a:t> </a:t>
            </a:r>
          </a:p>
          <a:p>
            <a:pPr marL="0" indent="0">
              <a:buNone/>
            </a:pPr>
            <a:r>
              <a:rPr lang="en-GB" b="1" dirty="0"/>
              <a:t>Where to from here: an opportunity to clearly express a set of values representative of who we are and why we’re here</a:t>
            </a:r>
          </a:p>
          <a:p>
            <a:pPr lvl="1"/>
            <a:endParaRPr lang="en-GB" dirty="0"/>
          </a:p>
        </p:txBody>
      </p:sp>
      <p:sp>
        <p:nvSpPr>
          <p:cNvPr id="4" name="Slide Number Placeholder 3">
            <a:extLst>
              <a:ext uri="{FF2B5EF4-FFF2-40B4-BE49-F238E27FC236}">
                <a16:creationId xmlns:a16="http://schemas.microsoft.com/office/drawing/2014/main" xmlns="" id="{A4F660B3-1521-4D50-B072-C8966B53F2D7}"/>
              </a:ext>
            </a:extLst>
          </p:cNvPr>
          <p:cNvSpPr>
            <a:spLocks noGrp="1"/>
          </p:cNvSpPr>
          <p:nvPr>
            <p:ph type="sldNum" sz="quarter" idx="12"/>
          </p:nvPr>
        </p:nvSpPr>
        <p:spPr/>
        <p:txBody>
          <a:bodyPr/>
          <a:lstStyle/>
          <a:p>
            <a:pPr>
              <a:defRPr/>
            </a:pPr>
            <a:fld id="{9CDDCF14-9F7C-4073-9897-EA047E9121A0}" type="slidenum">
              <a:rPr lang="en-US" altLang="en-US" smtClean="0"/>
              <a:pPr>
                <a:defRPr/>
              </a:pPr>
              <a:t>11</a:t>
            </a:fld>
            <a:endParaRPr lang="en-US" altLang="en-US" sz="1400"/>
          </a:p>
        </p:txBody>
      </p:sp>
    </p:spTree>
    <p:extLst>
      <p:ext uri="{BB962C8B-B14F-4D97-AF65-F5344CB8AC3E}">
        <p14:creationId xmlns:p14="http://schemas.microsoft.com/office/powerpoint/2010/main" val="3795323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2FE8ED-98DD-48FC-AD4E-A2F57B38904A}"/>
              </a:ext>
            </a:extLst>
          </p:cNvPr>
          <p:cNvSpPr>
            <a:spLocks noGrp="1"/>
          </p:cNvSpPr>
          <p:nvPr>
            <p:ph type="title"/>
          </p:nvPr>
        </p:nvSpPr>
        <p:spPr/>
        <p:txBody>
          <a:bodyPr/>
          <a:lstStyle/>
          <a:p>
            <a:r>
              <a:rPr lang="en-GB" sz="3200" dirty="0"/>
              <a:t>Values Assessment: Key Findings</a:t>
            </a:r>
          </a:p>
        </p:txBody>
      </p:sp>
      <p:sp>
        <p:nvSpPr>
          <p:cNvPr id="3" name="Content Placeholder 2">
            <a:extLst>
              <a:ext uri="{FF2B5EF4-FFF2-40B4-BE49-F238E27FC236}">
                <a16:creationId xmlns:a16="http://schemas.microsoft.com/office/drawing/2014/main" xmlns="" id="{A560CBC2-F826-4838-A5EC-E015ECADCADD}"/>
              </a:ext>
            </a:extLst>
          </p:cNvPr>
          <p:cNvSpPr>
            <a:spLocks noGrp="1"/>
          </p:cNvSpPr>
          <p:nvPr>
            <p:ph idx="1"/>
          </p:nvPr>
        </p:nvSpPr>
        <p:spPr>
          <a:xfrm>
            <a:off x="685800" y="1268760"/>
            <a:ext cx="8062664" cy="4196680"/>
          </a:xfrm>
        </p:spPr>
        <p:txBody>
          <a:bodyPr/>
          <a:lstStyle/>
          <a:p>
            <a:pPr marL="0" indent="0" algn="ctr">
              <a:buNone/>
            </a:pPr>
            <a:r>
              <a:rPr lang="en-GB" altLang="en-US" sz="1600" dirty="0">
                <a:solidFill>
                  <a:schemeClr val="tx1"/>
                </a:solidFill>
              </a:rPr>
              <a:t>Compassion | Learning | Collaboration | Empowerment | Making a Difference</a:t>
            </a:r>
          </a:p>
          <a:p>
            <a:pPr marL="0" indent="0">
              <a:buNone/>
            </a:pPr>
            <a:endParaRPr lang="en-GB" dirty="0"/>
          </a:p>
          <a:p>
            <a:pPr marL="0" indent="0">
              <a:buNone/>
            </a:pPr>
            <a:r>
              <a:rPr lang="en-GB" sz="1800" b="1" dirty="0"/>
              <a:t>We need to increase our focus of attention on:</a:t>
            </a:r>
          </a:p>
          <a:p>
            <a:pPr lvl="2"/>
            <a:r>
              <a:rPr lang="en-GB" sz="1800" dirty="0"/>
              <a:t>Financial stability and sustainable funding (</a:t>
            </a:r>
            <a:r>
              <a:rPr lang="en-GB" sz="1800" b="1" dirty="0"/>
              <a:t>increasing revenues</a:t>
            </a:r>
            <a:r>
              <a:rPr lang="en-GB" sz="1800" dirty="0"/>
              <a:t>) </a:t>
            </a:r>
          </a:p>
          <a:p>
            <a:pPr lvl="2"/>
            <a:r>
              <a:rPr lang="en-GB" sz="1800" dirty="0"/>
              <a:t>Organisational growth and public relations (</a:t>
            </a:r>
            <a:r>
              <a:rPr lang="en-GB" sz="1800" b="1" dirty="0"/>
              <a:t>greater engagement</a:t>
            </a:r>
            <a:r>
              <a:rPr lang="en-GB" sz="1800" dirty="0"/>
              <a:t>)</a:t>
            </a:r>
          </a:p>
          <a:p>
            <a:pPr lvl="2"/>
            <a:r>
              <a:rPr lang="en-GB" sz="1800" dirty="0"/>
              <a:t>Innovation (</a:t>
            </a:r>
            <a:r>
              <a:rPr lang="en-GB" sz="1800" b="1" dirty="0"/>
              <a:t>exciting initiatives</a:t>
            </a:r>
            <a:r>
              <a:rPr lang="en-GB" sz="1800" dirty="0"/>
              <a:t>)</a:t>
            </a:r>
          </a:p>
          <a:p>
            <a:pPr lvl="2"/>
            <a:r>
              <a:rPr lang="en-GB" sz="1800" dirty="0"/>
              <a:t>Embracing diversity (</a:t>
            </a:r>
            <a:r>
              <a:rPr lang="en-GB" sz="1800" b="1" dirty="0"/>
              <a:t>welcoming different voices</a:t>
            </a:r>
            <a:r>
              <a:rPr lang="en-GB" sz="1800" dirty="0"/>
              <a:t>)</a:t>
            </a:r>
          </a:p>
          <a:p>
            <a:pPr lvl="2"/>
            <a:r>
              <a:rPr lang="en-GB" sz="1800" dirty="0"/>
              <a:t>Clarity (</a:t>
            </a:r>
            <a:r>
              <a:rPr lang="en-GB" sz="1800" b="1" dirty="0"/>
              <a:t>what’s not clear</a:t>
            </a:r>
            <a:r>
              <a:rPr lang="en-GB" sz="1800" dirty="0"/>
              <a:t>?)</a:t>
            </a:r>
          </a:p>
          <a:p>
            <a:pPr lvl="1"/>
            <a:endParaRPr lang="en-GB" sz="1800" dirty="0"/>
          </a:p>
          <a:p>
            <a:pPr marL="57150" indent="0">
              <a:buNone/>
            </a:pPr>
            <a:endParaRPr lang="en-GB" sz="1800" i="1" dirty="0"/>
          </a:p>
          <a:p>
            <a:pPr marL="57150" indent="0">
              <a:buNone/>
            </a:pPr>
            <a:r>
              <a:rPr lang="en-GB" sz="2000" dirty="0"/>
              <a:t>Group Conversations:</a:t>
            </a:r>
          </a:p>
          <a:p>
            <a:pPr marL="57150" indent="0">
              <a:buNone/>
            </a:pPr>
            <a:r>
              <a:rPr lang="en-GB" sz="2000" i="1" dirty="0"/>
              <a:t>1. What actions can you suggest and contribute to in 2021 to help on these?</a:t>
            </a:r>
          </a:p>
        </p:txBody>
      </p:sp>
      <p:sp>
        <p:nvSpPr>
          <p:cNvPr id="4" name="Slide Number Placeholder 3">
            <a:extLst>
              <a:ext uri="{FF2B5EF4-FFF2-40B4-BE49-F238E27FC236}">
                <a16:creationId xmlns:a16="http://schemas.microsoft.com/office/drawing/2014/main" xmlns="" id="{A4F660B3-1521-4D50-B072-C8966B53F2D7}"/>
              </a:ext>
            </a:extLst>
          </p:cNvPr>
          <p:cNvSpPr>
            <a:spLocks noGrp="1"/>
          </p:cNvSpPr>
          <p:nvPr>
            <p:ph type="sldNum" sz="quarter" idx="12"/>
          </p:nvPr>
        </p:nvSpPr>
        <p:spPr/>
        <p:txBody>
          <a:bodyPr/>
          <a:lstStyle/>
          <a:p>
            <a:pPr>
              <a:defRPr/>
            </a:pPr>
            <a:fld id="{9CDDCF14-9F7C-4073-9897-EA047E9121A0}" type="slidenum">
              <a:rPr lang="en-US" altLang="en-US" smtClean="0"/>
              <a:pPr>
                <a:defRPr/>
              </a:pPr>
              <a:t>12</a:t>
            </a:fld>
            <a:endParaRPr lang="en-US" altLang="en-US" sz="1400"/>
          </a:p>
        </p:txBody>
      </p:sp>
    </p:spTree>
    <p:extLst>
      <p:ext uri="{BB962C8B-B14F-4D97-AF65-F5344CB8AC3E}">
        <p14:creationId xmlns:p14="http://schemas.microsoft.com/office/powerpoint/2010/main" val="387081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6" descr="cvr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Grp="1" noChangeArrowheads="1"/>
          </p:cNvSpPr>
          <p:nvPr>
            <p:ph type="ctrTitle"/>
          </p:nvPr>
        </p:nvSpPr>
        <p:spPr>
          <a:xfrm>
            <a:off x="871538" y="4548188"/>
            <a:ext cx="5716587" cy="609600"/>
          </a:xfrm>
        </p:spPr>
        <p:txBody>
          <a:bodyPr/>
          <a:lstStyle/>
          <a:p>
            <a:pPr eaLnBrk="1" hangingPunct="1"/>
            <a:r>
              <a:rPr lang="en-GB" altLang="en-US" sz="2200">
                <a:solidFill>
                  <a:srgbClr val="686A69"/>
                </a:solidFill>
              </a:rPr>
              <a:t>Putting values at the heart of UK society</a:t>
            </a:r>
            <a:br>
              <a:rPr lang="en-GB" altLang="en-US" sz="2200">
                <a:solidFill>
                  <a:srgbClr val="686A69"/>
                </a:solidFill>
              </a:rPr>
            </a:br>
            <a:endParaRPr lang="en-US" altLang="en-US" sz="2200">
              <a:solidFill>
                <a:srgbClr val="686A69"/>
              </a:solidFill>
            </a:endParaRPr>
          </a:p>
        </p:txBody>
      </p:sp>
      <p:pic>
        <p:nvPicPr>
          <p:cNvPr id="18436" name="Picture 5" descr="UK_ValuesAlliance_logo_RGB-0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620713"/>
            <a:ext cx="2090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Subtitle 5"/>
          <p:cNvSpPr txBox="1">
            <a:spLocks/>
          </p:cNvSpPr>
          <p:nvPr/>
        </p:nvSpPr>
        <p:spPr bwMode="auto">
          <a:xfrm>
            <a:off x="6365875" y="6021388"/>
            <a:ext cx="28146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1pPr>
            <a:lvl2pPr marL="742950" indent="-28575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2pPr>
            <a:lvl3pPr marL="11430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3pPr>
            <a:lvl4pPr marL="16002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4pPr>
            <a:lvl5pPr marL="2057400" indent="-228600">
              <a:spcBef>
                <a:spcPct val="20000"/>
              </a:spcBef>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1600">
                <a:solidFill>
                  <a:srgbClr val="686A69"/>
                </a:solidFill>
                <a:latin typeface="Arial" panose="020B0604020202020204" pitchFamily="34" charset="0"/>
                <a:ea typeface="MS PGothic" panose="020B0600070205080204" pitchFamily="34" charset="-128"/>
              </a:defRPr>
            </a:lvl9pPr>
          </a:lstStyle>
          <a:p>
            <a:pPr algn="ctr">
              <a:buFont typeface="Times" panose="02020603050405020304" pitchFamily="18" charset="0"/>
              <a:buNone/>
            </a:pPr>
            <a:r>
              <a:rPr lang="en-GB" altLang="en-US">
                <a:solidFill>
                  <a:srgbClr val="808080"/>
                </a:solidFill>
                <a:hlinkClick r:id="rId5"/>
              </a:rPr>
              <a:t>www.valuesalliance.co.uk</a:t>
            </a:r>
            <a:r>
              <a:rPr lang="en-GB" altLang="en-US">
                <a:solidFill>
                  <a:srgbClr val="808080"/>
                </a:solidFill>
              </a:rPr>
              <a:t/>
            </a:r>
            <a:br>
              <a:rPr lang="en-GB" altLang="en-US">
                <a:solidFill>
                  <a:srgbClr val="808080"/>
                </a:solidFill>
              </a:rPr>
            </a:br>
            <a:r>
              <a:rPr lang="en-GB" altLang="en-US">
                <a:solidFill>
                  <a:srgbClr val="808080"/>
                </a:solidFill>
                <a:hlinkClick r:id="rId6"/>
              </a:rPr>
              <a:t>info@valuesalliance.co.uk</a:t>
            </a:r>
            <a:r>
              <a:rPr lang="en-GB" altLang="en-US"/>
              <a:t/>
            </a:r>
            <a:br>
              <a:rPr lang="en-GB" altLang="en-US"/>
            </a:br>
            <a:endParaRPr lang="en-GB" altLang="en-US"/>
          </a:p>
          <a:p>
            <a:pPr lvl="1" algn="ctr">
              <a:buFont typeface="Arial" panose="020B0604020202020204" pitchFamily="34" charset="0"/>
              <a:buNone/>
            </a:pPr>
            <a:endParaRPr lang="en-GB" altLang="en-US" sz="1200"/>
          </a:p>
          <a:p>
            <a:pPr algn="ctr">
              <a:buFont typeface="Times" panose="02020603050405020304" pitchFamily="18" charset="0"/>
              <a:buNone/>
            </a:pPr>
            <a:endParaRPr lang="en-US" altLang="en-US" sz="1200"/>
          </a:p>
        </p:txBody>
      </p:sp>
      <p:sp>
        <p:nvSpPr>
          <p:cNvPr id="2" name="Slide Number Placeholder 1"/>
          <p:cNvSpPr>
            <a:spLocks noGrp="1"/>
          </p:cNvSpPr>
          <p:nvPr>
            <p:ph type="sldNum" sz="quarter" idx="12"/>
          </p:nvPr>
        </p:nvSpPr>
        <p:spPr/>
        <p:txBody>
          <a:bodyPr/>
          <a:lstStyle/>
          <a:p>
            <a:pPr>
              <a:defRPr/>
            </a:pPr>
            <a:fld id="{9DABB081-974E-4ECF-893D-E98CDEC796D5}" type="slidenum">
              <a:rPr lang="en-US" altLang="en-US" smtClean="0"/>
              <a:pPr>
                <a:defRPr/>
              </a:pPr>
              <a:t>13</a:t>
            </a:fld>
            <a:endParaRPr lang="en-US" alt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1124744"/>
            <a:ext cx="7772400" cy="3810000"/>
          </a:xfrm>
        </p:spPr>
        <p:txBody>
          <a:bodyPr/>
          <a:lstStyle/>
          <a:p>
            <a:pPr marL="0" indent="0" algn="ctr">
              <a:buFont typeface="Times" panose="02020603050405020304" pitchFamily="18" charset="0"/>
              <a:buNone/>
              <a:defRPr/>
            </a:pPr>
            <a:r>
              <a:rPr lang="en-GB" sz="6000" dirty="0">
                <a:latin typeface="+mj-lt"/>
              </a:rPr>
              <a:t>UK Values Alliance</a:t>
            </a:r>
            <a:r>
              <a:rPr lang="en-GB" sz="4400" dirty="0">
                <a:latin typeface="+mj-lt"/>
              </a:rPr>
              <a:t/>
            </a:r>
            <a:br>
              <a:rPr lang="en-GB" sz="4400" dirty="0">
                <a:latin typeface="+mj-lt"/>
              </a:rPr>
            </a:br>
            <a:r>
              <a:rPr lang="en-GB" sz="4400" dirty="0">
                <a:latin typeface="+mj-lt"/>
              </a:rPr>
              <a:t/>
            </a:r>
            <a:br>
              <a:rPr lang="en-GB" sz="4400" dirty="0">
                <a:latin typeface="+mj-lt"/>
              </a:rPr>
            </a:br>
            <a:r>
              <a:rPr lang="en-GB" sz="4000" dirty="0">
                <a:latin typeface="+mj-lt"/>
              </a:rPr>
              <a:t>Year-End </a:t>
            </a:r>
            <a:r>
              <a:rPr lang="en-GB" sz="4000" dirty="0" err="1">
                <a:latin typeface="+mj-lt"/>
              </a:rPr>
              <a:t>MeetUp</a:t>
            </a:r>
            <a:endParaRPr lang="en-GB" sz="4000" dirty="0">
              <a:latin typeface="+mj-lt"/>
            </a:endParaRPr>
          </a:p>
          <a:p>
            <a:pPr marL="0" indent="0" algn="ctr">
              <a:buFont typeface="Times" panose="02020603050405020304" pitchFamily="18" charset="0"/>
              <a:buNone/>
              <a:defRPr/>
            </a:pPr>
            <a:r>
              <a:rPr lang="en-GB" sz="4000" dirty="0">
                <a:latin typeface="+mj-lt"/>
              </a:rPr>
              <a:t> and </a:t>
            </a:r>
          </a:p>
          <a:p>
            <a:pPr marL="0" indent="0" algn="ctr">
              <a:buFont typeface="Times" panose="02020603050405020304" pitchFamily="18" charset="0"/>
              <a:buNone/>
              <a:defRPr/>
            </a:pPr>
            <a:r>
              <a:rPr lang="en-GB" sz="4000" dirty="0">
                <a:latin typeface="+mj-lt"/>
              </a:rPr>
              <a:t>Annual General Meeting</a:t>
            </a:r>
          </a:p>
          <a:p>
            <a:pPr marL="0" indent="0" algn="ctr">
              <a:buFont typeface="Times" panose="02020603050405020304" pitchFamily="18" charset="0"/>
              <a:buNone/>
              <a:defRPr/>
            </a:pPr>
            <a:r>
              <a:rPr lang="en-GB" sz="2800" dirty="0">
                <a:latin typeface="+mj-lt"/>
              </a:rPr>
              <a:t>27 November 2020</a:t>
            </a:r>
          </a:p>
          <a:p>
            <a:pPr marL="0" indent="0" algn="ctr">
              <a:buFont typeface="Times" panose="02020603050405020304" pitchFamily="18" charset="0"/>
              <a:buNone/>
              <a:defRPr/>
            </a:pPr>
            <a:r>
              <a:rPr lang="en-GB" sz="2000" dirty="0">
                <a:latin typeface="+mj-lt"/>
              </a:rPr>
              <a:t>3.00pm – 5.00pm</a:t>
            </a:r>
            <a:endParaRPr lang="en-GB" sz="1200" dirty="0">
              <a:latin typeface="+mj-lt"/>
            </a:endParaRP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2</a:t>
            </a:fld>
            <a:endParaRPr lang="en-US" alt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916238" y="295275"/>
            <a:ext cx="5541962" cy="685800"/>
          </a:xfrm>
        </p:spPr>
        <p:txBody>
          <a:bodyPr/>
          <a:lstStyle/>
          <a:p>
            <a:r>
              <a:rPr lang="en-GB" altLang="en-US" sz="3600"/>
              <a:t>Agenda</a:t>
            </a:r>
          </a:p>
        </p:txBody>
      </p:sp>
      <p:sp>
        <p:nvSpPr>
          <p:cNvPr id="3" name="Content Placeholder 2"/>
          <p:cNvSpPr>
            <a:spLocks noGrp="1"/>
          </p:cNvSpPr>
          <p:nvPr>
            <p:ph idx="1"/>
          </p:nvPr>
        </p:nvSpPr>
        <p:spPr>
          <a:xfrm>
            <a:off x="1526821" y="1124744"/>
            <a:ext cx="6550025" cy="4124325"/>
          </a:xfrm>
        </p:spPr>
        <p:txBody>
          <a:bodyPr/>
          <a:lstStyle/>
          <a:p>
            <a:pPr marL="0" indent="0">
              <a:buFont typeface="Times" panose="02020603050405020304" pitchFamily="18" charset="0"/>
              <a:buNone/>
              <a:defRPr/>
            </a:pPr>
            <a:r>
              <a:rPr lang="en-GB" sz="2400" dirty="0"/>
              <a:t>Welcome</a:t>
            </a:r>
          </a:p>
          <a:p>
            <a:pPr marL="514350" indent="-514350">
              <a:buFont typeface="Times" panose="02020603050405020304" pitchFamily="18" charset="0"/>
              <a:buAutoNum type="arabicPeriod"/>
              <a:defRPr/>
            </a:pPr>
            <a:r>
              <a:rPr lang="en-GB" sz="2400" dirty="0"/>
              <a:t>Highlights of 2020</a:t>
            </a:r>
          </a:p>
          <a:p>
            <a:pPr marL="514350" indent="-514350">
              <a:buFont typeface="Times" panose="02020603050405020304" pitchFamily="18" charset="0"/>
              <a:buAutoNum type="arabicPeriod"/>
              <a:defRPr/>
            </a:pPr>
            <a:r>
              <a:rPr lang="en-GB" sz="2400" dirty="0"/>
              <a:t>Finances</a:t>
            </a:r>
          </a:p>
          <a:p>
            <a:pPr marL="514350" indent="-514350">
              <a:buFont typeface="Times" panose="02020603050405020304" pitchFamily="18" charset="0"/>
              <a:buAutoNum type="arabicPeriod"/>
              <a:defRPr/>
            </a:pPr>
            <a:r>
              <a:rPr lang="en-GB" sz="2400" dirty="0"/>
              <a:t>Membership</a:t>
            </a:r>
          </a:p>
          <a:p>
            <a:pPr marL="514350" indent="-514350">
              <a:buFont typeface="Times" panose="02020603050405020304" pitchFamily="18" charset="0"/>
              <a:buAutoNum type="arabicPeriod"/>
              <a:defRPr/>
            </a:pPr>
            <a:r>
              <a:rPr lang="en-GB" sz="2400" dirty="0"/>
              <a:t>Steering Group update</a:t>
            </a:r>
          </a:p>
          <a:p>
            <a:pPr marL="514350" indent="-514350">
              <a:buFont typeface="Times" panose="02020603050405020304" pitchFamily="18" charset="0"/>
              <a:buAutoNum type="arabicPeriod"/>
              <a:defRPr/>
            </a:pPr>
            <a:r>
              <a:rPr lang="en-GB" sz="2400" dirty="0"/>
              <a:t>Recommendation: Community Interest Company formation</a:t>
            </a:r>
          </a:p>
          <a:p>
            <a:pPr marL="514350" indent="-514350">
              <a:buFont typeface="Times" panose="02020603050405020304" pitchFamily="18" charset="0"/>
              <a:buAutoNum type="arabicPeriod"/>
              <a:defRPr/>
            </a:pPr>
            <a:r>
              <a:rPr lang="en-GB" sz="2400" dirty="0"/>
              <a:t>Values and actions 2021</a:t>
            </a:r>
          </a:p>
          <a:p>
            <a:pPr marL="514350" indent="-514350">
              <a:buFont typeface="Times" panose="02020603050405020304" pitchFamily="18" charset="0"/>
              <a:buAutoNum type="arabicPeriod"/>
              <a:defRPr/>
            </a:pPr>
            <a:r>
              <a:rPr lang="en-GB" sz="2400" dirty="0"/>
              <a:t>AOB</a:t>
            </a:r>
          </a:p>
          <a:p>
            <a:pPr marL="0" indent="0">
              <a:buFont typeface="Times" panose="02020603050405020304" pitchFamily="18" charset="0"/>
              <a:buNone/>
              <a:defRPr/>
            </a:pPr>
            <a:r>
              <a:rPr lang="en-GB" sz="2400" dirty="0"/>
              <a:t>Close</a:t>
            </a:r>
            <a:endParaRPr lang="en-GB" sz="2800" dirty="0"/>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3</a:t>
            </a:fld>
            <a:endParaRPr lang="en-US" alt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z="3200" dirty="0"/>
              <a:t>Highlights from 2020</a:t>
            </a:r>
          </a:p>
        </p:txBody>
      </p:sp>
      <p:sp>
        <p:nvSpPr>
          <p:cNvPr id="3" name="Content Placeholder 2"/>
          <p:cNvSpPr>
            <a:spLocks noGrp="1"/>
          </p:cNvSpPr>
          <p:nvPr>
            <p:ph idx="1"/>
          </p:nvPr>
        </p:nvSpPr>
        <p:spPr>
          <a:xfrm>
            <a:off x="827584" y="1376772"/>
            <a:ext cx="7846640" cy="5004556"/>
          </a:xfrm>
        </p:spPr>
        <p:txBody>
          <a:bodyPr/>
          <a:lstStyle/>
          <a:p>
            <a:pPr marL="0" indent="0">
              <a:buNone/>
              <a:defRPr/>
            </a:pPr>
            <a:r>
              <a:rPr lang="en-GB" sz="2000" dirty="0"/>
              <a:t>Community engagement</a:t>
            </a:r>
          </a:p>
          <a:p>
            <a:pPr>
              <a:spcBef>
                <a:spcPts val="600"/>
              </a:spcBef>
              <a:spcAft>
                <a:spcPts val="600"/>
              </a:spcAft>
              <a:defRPr/>
            </a:pPr>
            <a:r>
              <a:rPr lang="en-GB" dirty="0"/>
              <a:t>Virtual Café online workshops x 3 – 54 registrants</a:t>
            </a:r>
          </a:p>
          <a:p>
            <a:pPr>
              <a:spcBef>
                <a:spcPts val="600"/>
              </a:spcBef>
              <a:spcAft>
                <a:spcPts val="600"/>
              </a:spcAft>
              <a:defRPr/>
            </a:pPr>
            <a:r>
              <a:rPr lang="en-GB" dirty="0"/>
              <a:t>World Values Day planning and review meetings x 11 – 326+ registrants</a:t>
            </a:r>
          </a:p>
          <a:p>
            <a:pPr>
              <a:spcBef>
                <a:spcPts val="600"/>
              </a:spcBef>
              <a:spcAft>
                <a:spcPts val="600"/>
              </a:spcAft>
              <a:defRPr/>
            </a:pPr>
            <a:r>
              <a:rPr lang="en-GB" dirty="0"/>
              <a:t>First Values Masterclass: How can values can assist effective communication across generations – 12 registrants</a:t>
            </a:r>
          </a:p>
          <a:p>
            <a:pPr>
              <a:spcBef>
                <a:spcPts val="600"/>
              </a:spcBef>
              <a:spcAft>
                <a:spcPts val="600"/>
              </a:spcAft>
              <a:defRPr/>
            </a:pPr>
            <a:r>
              <a:rPr lang="en-GB" dirty="0"/>
              <a:t>Workshop: Celebrating UK Society at its best – 24 registrants</a:t>
            </a:r>
          </a:p>
          <a:p>
            <a:pPr>
              <a:spcBef>
                <a:spcPts val="600"/>
              </a:spcBef>
              <a:spcAft>
                <a:spcPts val="600"/>
              </a:spcAft>
              <a:defRPr/>
            </a:pPr>
            <a:r>
              <a:rPr lang="en-GB" dirty="0"/>
              <a:t>Year-End Meet-up</a:t>
            </a:r>
          </a:p>
          <a:p>
            <a:pPr>
              <a:spcAft>
                <a:spcPts val="600"/>
              </a:spcAft>
              <a:defRPr/>
            </a:pPr>
            <a:r>
              <a:rPr lang="en-GB" dirty="0"/>
              <a:t>Newsletters x 10 - sharing values-based news, activities and events produced by Juliet Valdinger</a:t>
            </a:r>
          </a:p>
          <a:p>
            <a:pPr>
              <a:spcAft>
                <a:spcPts val="600"/>
              </a:spcAft>
              <a:defRPr/>
            </a:pPr>
            <a:r>
              <a:rPr lang="en-GB" dirty="0"/>
              <a:t>Steps in place to increase awareness, back campaigns and maximise social media coverage</a:t>
            </a:r>
          </a:p>
          <a:p>
            <a:pPr>
              <a:spcAft>
                <a:spcPts val="600"/>
              </a:spcAft>
              <a:defRPr/>
            </a:pPr>
            <a:r>
              <a:rPr lang="en-GB" dirty="0"/>
              <a:t>Membership renewals process improvement implemented</a:t>
            </a:r>
          </a:p>
          <a:p>
            <a:pPr>
              <a:defRPr/>
            </a:pPr>
            <a:endParaRPr lang="en-GB" dirty="0"/>
          </a:p>
          <a:p>
            <a:pPr marL="0" indent="0">
              <a:buNone/>
              <a:defRPr/>
            </a:pPr>
            <a:endParaRPr lang="en-GB" dirty="0"/>
          </a:p>
          <a:p>
            <a:pPr>
              <a:defRPr/>
            </a:pPr>
            <a:endParaRPr lang="en-GB" sz="2000" dirty="0"/>
          </a:p>
          <a:p>
            <a:pPr marL="0" indent="0">
              <a:buNone/>
              <a:defRPr/>
            </a:pPr>
            <a:endParaRPr lang="en-GB" sz="2000" dirty="0"/>
          </a:p>
          <a:p>
            <a:pPr marL="0" indent="0">
              <a:buFont typeface="Times" panose="02020603050405020304" pitchFamily="18" charset="0"/>
              <a:buNone/>
              <a:defRPr/>
            </a:pPr>
            <a:endParaRPr lang="en-GB" sz="2400" dirty="0"/>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4</a:t>
            </a:fld>
            <a:endParaRPr lang="en-US"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Highlights cont.</a:t>
            </a:r>
          </a:p>
        </p:txBody>
      </p:sp>
      <p:sp>
        <p:nvSpPr>
          <p:cNvPr id="3" name="Content Placeholder 2"/>
          <p:cNvSpPr>
            <a:spLocks noGrp="1"/>
          </p:cNvSpPr>
          <p:nvPr>
            <p:ph idx="1"/>
          </p:nvPr>
        </p:nvSpPr>
        <p:spPr>
          <a:xfrm>
            <a:off x="443064" y="2036135"/>
            <a:ext cx="8352928" cy="4104456"/>
          </a:xfrm>
        </p:spPr>
        <p:txBody>
          <a:bodyPr/>
          <a:lstStyle/>
          <a:p>
            <a:pPr marL="285750" indent="-285750">
              <a:spcBef>
                <a:spcPts val="0"/>
              </a:spcBef>
              <a:buFont typeface="Wingdings" panose="05000000000000000000" pitchFamily="2" charset="2"/>
              <a:buChar char="q"/>
            </a:pPr>
            <a:r>
              <a:rPr lang="en-GB" dirty="0">
                <a:solidFill>
                  <a:schemeClr val="bg1"/>
                </a:solidFill>
              </a:rPr>
              <a:t>A record year - on Twitter alone we reached </a:t>
            </a:r>
            <a:r>
              <a:rPr lang="en-GB" b="1" dirty="0">
                <a:solidFill>
                  <a:schemeClr val="bg1"/>
                </a:solidFill>
              </a:rPr>
              <a:t>75 million in 67 countries </a:t>
            </a:r>
            <a:r>
              <a:rPr lang="en-GB" dirty="0">
                <a:solidFill>
                  <a:schemeClr val="bg1"/>
                </a:solidFill>
              </a:rPr>
              <a:t>around the world, 15 million more than the previous best. </a:t>
            </a:r>
          </a:p>
          <a:p>
            <a:pPr marL="0" indent="0">
              <a:spcBef>
                <a:spcPts val="0"/>
              </a:spcBef>
              <a:buNone/>
            </a:pPr>
            <a:endParaRPr lang="en-GB" dirty="0">
              <a:solidFill>
                <a:schemeClr val="bg1"/>
              </a:solidFill>
            </a:endParaRPr>
          </a:p>
          <a:p>
            <a:pPr marL="285750" indent="-285750">
              <a:spcBef>
                <a:spcPts val="0"/>
              </a:spcBef>
              <a:buFont typeface="Wingdings" panose="05000000000000000000" pitchFamily="2" charset="2"/>
              <a:buChar char="q"/>
            </a:pPr>
            <a:r>
              <a:rPr lang="en-GB" dirty="0">
                <a:solidFill>
                  <a:schemeClr val="bg1"/>
                </a:solidFill>
              </a:rPr>
              <a:t>The </a:t>
            </a:r>
            <a:r>
              <a:rPr lang="en-GB" b="1" dirty="0">
                <a:solidFill>
                  <a:schemeClr val="bg1"/>
                </a:solidFill>
              </a:rPr>
              <a:t>Values Challenge </a:t>
            </a:r>
            <a:r>
              <a:rPr lang="en-GB" dirty="0">
                <a:solidFill>
                  <a:schemeClr val="bg1"/>
                </a:solidFill>
              </a:rPr>
              <a:t>is now in its fourth year – 111 schools, organisations and community groups signed up for this year’s Challenge from all over the world</a:t>
            </a:r>
            <a:endParaRPr lang="en-GB" dirty="0">
              <a:solidFill>
                <a:schemeClr val="bg1"/>
              </a:solidFill>
              <a:effectLst/>
              <a:latin typeface="+mn-lt"/>
              <a:ea typeface="Times New Roman" panose="02020603050405020304" pitchFamily="18" charset="0"/>
              <a:cs typeface="Times New Roman" panose="02020603050405020304" pitchFamily="18" charset="0"/>
            </a:endParaRPr>
          </a:p>
          <a:p>
            <a:pPr marL="285750" indent="-285750">
              <a:spcBef>
                <a:spcPts val="0"/>
              </a:spcBef>
              <a:buFont typeface="Wingdings" panose="05000000000000000000" pitchFamily="2" charset="2"/>
              <a:buChar char="q"/>
            </a:pPr>
            <a:endParaRPr lang="en-GB" dirty="0">
              <a:solidFill>
                <a:schemeClr val="bg1"/>
              </a:solidFill>
              <a:effectLst/>
              <a:latin typeface="+mn-lt"/>
              <a:ea typeface="Times New Roman" panose="02020603050405020304" pitchFamily="18" charset="0"/>
              <a:cs typeface="Times New Roman" panose="02020603050405020304" pitchFamily="18" charset="0"/>
            </a:endParaRPr>
          </a:p>
          <a:p>
            <a:pPr marL="285750" indent="-285750">
              <a:spcBef>
                <a:spcPts val="0"/>
              </a:spcBef>
              <a:buFont typeface="Wingdings" panose="05000000000000000000" pitchFamily="2" charset="2"/>
              <a:buChar char="q"/>
            </a:pPr>
            <a:r>
              <a:rPr lang="en-GB" dirty="0">
                <a:solidFill>
                  <a:schemeClr val="bg1"/>
                </a:solidFill>
                <a:latin typeface="+mn-lt"/>
                <a:ea typeface="Times New Roman" panose="02020603050405020304" pitchFamily="18" charset="0"/>
                <a:cs typeface="Times New Roman" panose="02020603050405020304" pitchFamily="18" charset="0"/>
              </a:rPr>
              <a:t>The new </a:t>
            </a:r>
            <a:r>
              <a:rPr lang="en-GB" b="1" dirty="0" err="1">
                <a:solidFill>
                  <a:schemeClr val="bg1"/>
                </a:solidFill>
                <a:latin typeface="+mn-lt"/>
                <a:ea typeface="Times New Roman" panose="02020603050405020304" pitchFamily="18" charset="0"/>
                <a:cs typeface="Times New Roman" panose="02020603050405020304" pitchFamily="18" charset="0"/>
              </a:rPr>
              <a:t>Valuesthon</a:t>
            </a:r>
            <a:r>
              <a:rPr lang="en-GB" dirty="0">
                <a:solidFill>
                  <a:schemeClr val="bg1"/>
                </a:solidFill>
                <a:latin typeface="+mn-lt"/>
                <a:ea typeface="Times New Roman" panose="02020603050405020304" pitchFamily="18" charset="0"/>
                <a:cs typeface="Times New Roman" panose="02020603050405020304" pitchFamily="18" charset="0"/>
              </a:rPr>
              <a:t> programme of back-to-back online events rolling around the world’s time zones made a great debut: 32 separate events attracted an estimated 1000+ attendees with many more viewing the recordings later. </a:t>
            </a:r>
          </a:p>
          <a:p>
            <a:pPr marL="285750" indent="-285750">
              <a:spcBef>
                <a:spcPts val="0"/>
              </a:spcBef>
              <a:buFont typeface="Wingdings" panose="05000000000000000000" pitchFamily="2" charset="2"/>
              <a:buChar char="q"/>
            </a:pPr>
            <a:endParaRPr lang="en-GB" dirty="0">
              <a:solidFill>
                <a:schemeClr val="bg1"/>
              </a:solidFill>
              <a:latin typeface="+mn-lt"/>
              <a:ea typeface="Times New Roman" panose="02020603050405020304" pitchFamily="18" charset="0"/>
              <a:cs typeface="Times New Roman" panose="02020603050405020304" pitchFamily="18" charset="0"/>
            </a:endParaRPr>
          </a:p>
          <a:p>
            <a:pPr marL="285750" indent="-285750">
              <a:spcBef>
                <a:spcPts val="0"/>
              </a:spcBef>
              <a:buFont typeface="Wingdings" panose="05000000000000000000" pitchFamily="2" charset="2"/>
              <a:buChar char="q"/>
            </a:pPr>
            <a:r>
              <a:rPr lang="en-GB" dirty="0">
                <a:solidFill>
                  <a:schemeClr val="bg1"/>
                </a:solidFill>
                <a:effectLst/>
                <a:latin typeface="+mn-lt"/>
                <a:ea typeface="Calibri" panose="020F0502020204030204" pitchFamily="34" charset="0"/>
                <a:cs typeface="Times New Roman" panose="02020603050405020304" pitchFamily="18" charset="0"/>
              </a:rPr>
              <a:t>Big international organisations </a:t>
            </a:r>
            <a:r>
              <a:rPr lang="en-GB" dirty="0">
                <a:solidFill>
                  <a:schemeClr val="bg1"/>
                </a:solidFill>
                <a:latin typeface="+mn-lt"/>
                <a:ea typeface="Calibri" panose="020F0502020204030204" pitchFamily="34" charset="0"/>
                <a:cs typeface="Times New Roman" panose="02020603050405020304" pitchFamily="18" charset="0"/>
              </a:rPr>
              <a:t>continued to show their support for </a:t>
            </a:r>
            <a:r>
              <a:rPr lang="en-GB" dirty="0">
                <a:solidFill>
                  <a:schemeClr val="bg1"/>
                </a:solidFill>
              </a:rPr>
              <a:t>World Values Day including PWC, Volvo, Korn Ferry, KPMG and IBM.</a:t>
            </a:r>
            <a:r>
              <a:rPr lang="en-GB" dirty="0">
                <a:solidFill>
                  <a:schemeClr val="bg1"/>
                </a:solidFill>
                <a:effectLst/>
                <a:latin typeface="+mn-lt"/>
                <a:ea typeface="Calibri" panose="020F0502020204030204" pitchFamily="34" charset="0"/>
              </a:rPr>
              <a:t> Also countless universities, schools, hospitals, local governments and all kinds of commercial businesses</a:t>
            </a:r>
          </a:p>
          <a:p>
            <a:pPr marL="285750" indent="-285750">
              <a:spcBef>
                <a:spcPts val="0"/>
              </a:spcBef>
              <a:buFont typeface="Wingdings" panose="05000000000000000000" pitchFamily="2" charset="2"/>
              <a:buChar char="q"/>
            </a:pPr>
            <a:endParaRPr lang="en-GB" dirty="0">
              <a:solidFill>
                <a:schemeClr val="bg1"/>
              </a:solidFill>
              <a:effectLst/>
              <a:latin typeface="+mn-lt"/>
              <a:ea typeface="Calibri" panose="020F0502020204030204" pitchFamily="34" charset="0"/>
            </a:endParaRPr>
          </a:p>
          <a:p>
            <a:pPr marL="285750" indent="-285750">
              <a:spcBef>
                <a:spcPts val="0"/>
              </a:spcBef>
              <a:buFont typeface="Wingdings" panose="05000000000000000000" pitchFamily="2" charset="2"/>
              <a:buChar char="q"/>
            </a:pPr>
            <a:r>
              <a:rPr lang="en-GB" dirty="0">
                <a:solidFill>
                  <a:schemeClr val="bg1"/>
                </a:solidFill>
                <a:ea typeface="Calibri" charset="0"/>
                <a:cs typeface="Arial" panose="020B0604020202020204" pitchFamily="34" charset="0"/>
              </a:rPr>
              <a:t>New Values 20 (V20) campaign and declaration gave a big boost in Saudi Arabia and the Gulf region - already a significant WVD hot spot</a:t>
            </a:r>
          </a:p>
          <a:p>
            <a:pPr marL="285750" indent="-285750">
              <a:buFont typeface="Wingdings" panose="05000000000000000000" pitchFamily="2" charset="2"/>
              <a:buChar char="q"/>
            </a:pPr>
            <a:endParaRPr lang="en-GB" sz="1400" dirty="0">
              <a:solidFill>
                <a:schemeClr val="bg1"/>
              </a:solidFill>
              <a:effectLst/>
              <a:latin typeface="+mn-lt"/>
              <a:ea typeface="Calibri" panose="020F0502020204030204" pitchFamily="34" charset="0"/>
            </a:endParaRPr>
          </a:p>
          <a:p>
            <a:pPr marL="285750" indent="-285750">
              <a:buFont typeface="Wingdings" panose="05000000000000000000" pitchFamily="2" charset="2"/>
              <a:buChar char="q"/>
            </a:pPr>
            <a:endParaRPr lang="en-GB" sz="1400" dirty="0">
              <a:solidFill>
                <a:schemeClr val="bg1"/>
              </a:solidFill>
              <a:effectLst/>
              <a:latin typeface="+mn-lt"/>
              <a:ea typeface="Calibri" panose="020F0502020204030204" pitchFamily="34" charset="0"/>
            </a:endParaRPr>
          </a:p>
          <a:p>
            <a:pPr marL="285750" indent="-285750">
              <a:buFont typeface="Wingdings" panose="05000000000000000000" pitchFamily="2" charset="2"/>
              <a:buChar char="q"/>
            </a:pPr>
            <a:endParaRPr lang="en-GB" sz="1400" dirty="0">
              <a:solidFill>
                <a:schemeClr val="bg1"/>
              </a:solidFill>
            </a:endParaRPr>
          </a:p>
          <a:p>
            <a:pPr marL="285750" indent="-285750">
              <a:buFont typeface="Wingdings" panose="05000000000000000000" pitchFamily="2" charset="2"/>
              <a:buChar char="q"/>
            </a:pPr>
            <a:endParaRPr lang="en-GB" sz="1400" dirty="0">
              <a:solidFill>
                <a:schemeClr val="bg1"/>
              </a:solidFill>
            </a:endParaRPr>
          </a:p>
          <a:p>
            <a:pPr marL="285750" indent="-285750">
              <a:buFont typeface="Wingdings" panose="05000000000000000000" pitchFamily="2" charset="2"/>
              <a:buChar char="q"/>
            </a:pPr>
            <a:endParaRPr lang="en-GB" sz="1400" dirty="0">
              <a:solidFill>
                <a:schemeClr val="bg1"/>
              </a:solidFill>
            </a:endParaRPr>
          </a:p>
          <a:p>
            <a:pPr marL="0" indent="0">
              <a:buNone/>
              <a:defRPr/>
            </a:pPr>
            <a:r>
              <a:rPr lang="en-GB" sz="1400" dirty="0"/>
              <a:t> </a:t>
            </a:r>
          </a:p>
        </p:txBody>
      </p:sp>
      <p:sp>
        <p:nvSpPr>
          <p:cNvPr id="6" name="Slide Number Placeholder 5"/>
          <p:cNvSpPr>
            <a:spLocks noGrp="1"/>
          </p:cNvSpPr>
          <p:nvPr>
            <p:ph type="sldNum" sz="quarter" idx="12"/>
          </p:nvPr>
        </p:nvSpPr>
        <p:spPr/>
        <p:txBody>
          <a:bodyPr/>
          <a:lstStyle/>
          <a:p>
            <a:pPr>
              <a:defRPr/>
            </a:pPr>
            <a:fld id="{9CDDCF14-9F7C-4073-9897-EA047E9121A0}" type="slidenum">
              <a:rPr lang="en-US" altLang="en-US" smtClean="0"/>
              <a:pPr>
                <a:defRPr/>
              </a:pPr>
              <a:t>5</a:t>
            </a:fld>
            <a:endParaRPr lang="en-US" altLang="en-US" sz="1400" dirty="0"/>
          </a:p>
        </p:txBody>
      </p:sp>
      <p:sp>
        <p:nvSpPr>
          <p:cNvPr id="7" name="TextBox 6">
            <a:extLst>
              <a:ext uri="{FF2B5EF4-FFF2-40B4-BE49-F238E27FC236}">
                <a16:creationId xmlns:a16="http://schemas.microsoft.com/office/drawing/2014/main" xmlns="" id="{3A1A0C85-2D72-4949-B911-C0C39610A021}"/>
              </a:ext>
            </a:extLst>
          </p:cNvPr>
          <p:cNvSpPr txBox="1"/>
          <p:nvPr/>
        </p:nvSpPr>
        <p:spPr>
          <a:xfrm>
            <a:off x="299048" y="1556792"/>
            <a:ext cx="8496944" cy="400110"/>
          </a:xfrm>
          <a:prstGeom prst="rect">
            <a:avLst/>
          </a:prstGeom>
          <a:noFill/>
        </p:spPr>
        <p:txBody>
          <a:bodyPr wrap="square">
            <a:spAutoFit/>
          </a:bodyPr>
          <a:lstStyle/>
          <a:p>
            <a:pPr marL="0" indent="0">
              <a:buNone/>
            </a:pPr>
            <a:r>
              <a:rPr lang="en-GB" sz="2000" dirty="0">
                <a:solidFill>
                  <a:schemeClr val="bg1"/>
                </a:solidFill>
              </a:rPr>
              <a:t>We held the fifth annual World Values Day on 15th Oct 2020</a:t>
            </a:r>
          </a:p>
        </p:txBody>
      </p:sp>
    </p:spTree>
    <p:extLst>
      <p:ext uri="{BB962C8B-B14F-4D97-AF65-F5344CB8AC3E}">
        <p14:creationId xmlns:p14="http://schemas.microsoft.com/office/powerpoint/2010/main" val="314998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z="3600" dirty="0"/>
              <a:t>Finances</a:t>
            </a:r>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6</a:t>
            </a:fld>
            <a:endParaRPr lang="en-US" altLang="en-US" sz="1400"/>
          </a:p>
        </p:txBody>
      </p:sp>
      <p:pic>
        <p:nvPicPr>
          <p:cNvPr id="8" name="Picture 7">
            <a:extLst>
              <a:ext uri="{FF2B5EF4-FFF2-40B4-BE49-F238E27FC236}">
                <a16:creationId xmlns:a16="http://schemas.microsoft.com/office/drawing/2014/main" xmlns="" id="{722D9AFD-5DDE-438C-AC52-D425AB1194FE}"/>
              </a:ext>
            </a:extLst>
          </p:cNvPr>
          <p:cNvPicPr>
            <a:picLocks noChangeAspect="1"/>
          </p:cNvPicPr>
          <p:nvPr/>
        </p:nvPicPr>
        <p:blipFill rotWithShape="1">
          <a:blip r:embed="rId3"/>
          <a:srcRect l="11413" t="16401" r="60237" b="17801"/>
          <a:stretch/>
        </p:blipFill>
        <p:spPr>
          <a:xfrm>
            <a:off x="1524000" y="0"/>
            <a:ext cx="5352256" cy="68118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z="3200" dirty="0"/>
              <a:t>Membership</a:t>
            </a:r>
          </a:p>
        </p:txBody>
      </p:sp>
      <p:sp>
        <p:nvSpPr>
          <p:cNvPr id="3" name="Content Placeholder 2"/>
          <p:cNvSpPr>
            <a:spLocks noGrp="1"/>
          </p:cNvSpPr>
          <p:nvPr>
            <p:ph idx="1"/>
          </p:nvPr>
        </p:nvSpPr>
        <p:spPr>
          <a:xfrm>
            <a:off x="792956" y="4293096"/>
            <a:ext cx="7558087" cy="1008112"/>
          </a:xfrm>
        </p:spPr>
        <p:txBody>
          <a:bodyPr/>
          <a:lstStyle/>
          <a:p>
            <a:pPr marL="0" indent="0">
              <a:buNone/>
              <a:defRPr/>
            </a:pPr>
            <a:r>
              <a:rPr lang="en-GB" sz="2000" i="1" dirty="0"/>
              <a:t>There are 14 individual members and 2 organisational members who have not paid their renewal fees.</a:t>
            </a:r>
          </a:p>
          <a:p>
            <a:pPr>
              <a:defRPr/>
            </a:pPr>
            <a:endParaRPr lang="en-GB" sz="2400" dirty="0"/>
          </a:p>
          <a:p>
            <a:pPr marL="0" indent="0">
              <a:buFont typeface="Times" panose="02020603050405020304" pitchFamily="18" charset="0"/>
              <a:buNone/>
              <a:defRPr/>
            </a:pPr>
            <a:endParaRPr lang="en-GB" sz="2400" dirty="0"/>
          </a:p>
        </p:txBody>
      </p:sp>
      <p:sp>
        <p:nvSpPr>
          <p:cNvPr id="2" name="Slide Number Placeholder 1"/>
          <p:cNvSpPr>
            <a:spLocks noGrp="1"/>
          </p:cNvSpPr>
          <p:nvPr>
            <p:ph type="sldNum" sz="quarter" idx="12"/>
          </p:nvPr>
        </p:nvSpPr>
        <p:spPr/>
        <p:txBody>
          <a:bodyPr/>
          <a:lstStyle/>
          <a:p>
            <a:pPr>
              <a:defRPr/>
            </a:pPr>
            <a:fld id="{9CDDCF14-9F7C-4073-9897-EA047E9121A0}" type="slidenum">
              <a:rPr lang="en-US" altLang="en-US" smtClean="0"/>
              <a:pPr>
                <a:defRPr/>
              </a:pPr>
              <a:t>7</a:t>
            </a:fld>
            <a:endParaRPr lang="en-US" altLang="en-US" sz="1400"/>
          </a:p>
        </p:txBody>
      </p:sp>
      <p:graphicFrame>
        <p:nvGraphicFramePr>
          <p:cNvPr id="4" name="Table 4">
            <a:extLst>
              <a:ext uri="{FF2B5EF4-FFF2-40B4-BE49-F238E27FC236}">
                <a16:creationId xmlns:a16="http://schemas.microsoft.com/office/drawing/2014/main" xmlns="" id="{FD65E5DA-A0BC-4CEC-A81A-2BCB686A8D74}"/>
              </a:ext>
            </a:extLst>
          </p:cNvPr>
          <p:cNvGraphicFramePr>
            <a:graphicFrameLocks noGrp="1"/>
          </p:cNvGraphicFramePr>
          <p:nvPr>
            <p:extLst>
              <p:ext uri="{D42A27DB-BD31-4B8C-83A1-F6EECF244321}">
                <p14:modId xmlns:p14="http://schemas.microsoft.com/office/powerpoint/2010/main" val="935119690"/>
              </p:ext>
            </p:extLst>
          </p:nvPr>
        </p:nvGraphicFramePr>
        <p:xfrm>
          <a:off x="1187624" y="1973753"/>
          <a:ext cx="6696744" cy="1483360"/>
        </p:xfrm>
        <a:graphic>
          <a:graphicData uri="http://schemas.openxmlformats.org/drawingml/2006/table">
            <a:tbl>
              <a:tblPr firstRow="1" bandRow="1">
                <a:tableStyleId>{5A111915-BE36-4E01-A7E5-04B1672EAD32}</a:tableStyleId>
              </a:tblPr>
              <a:tblGrid>
                <a:gridCol w="2952328">
                  <a:extLst>
                    <a:ext uri="{9D8B030D-6E8A-4147-A177-3AD203B41FA5}">
                      <a16:colId xmlns:a16="http://schemas.microsoft.com/office/drawing/2014/main" xmlns="" val="2889221204"/>
                    </a:ext>
                  </a:extLst>
                </a:gridCol>
                <a:gridCol w="2016224">
                  <a:extLst>
                    <a:ext uri="{9D8B030D-6E8A-4147-A177-3AD203B41FA5}">
                      <a16:colId xmlns:a16="http://schemas.microsoft.com/office/drawing/2014/main" xmlns="" val="905819914"/>
                    </a:ext>
                  </a:extLst>
                </a:gridCol>
                <a:gridCol w="1728192">
                  <a:extLst>
                    <a:ext uri="{9D8B030D-6E8A-4147-A177-3AD203B41FA5}">
                      <a16:colId xmlns:a16="http://schemas.microsoft.com/office/drawing/2014/main" xmlns="" val="3086255097"/>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31 Oct 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31 Oct 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585157366"/>
                  </a:ext>
                </a:extLst>
              </a:tr>
              <a:tr h="370840">
                <a:tc>
                  <a:txBody>
                    <a:bodyPr/>
                    <a:lstStyle/>
                    <a:p>
                      <a:r>
                        <a:rPr lang="en-GB" dirty="0"/>
                        <a:t>Individual members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66614434"/>
                  </a:ext>
                </a:extLst>
              </a:tr>
              <a:tr h="370840">
                <a:tc>
                  <a:txBody>
                    <a:bodyPr/>
                    <a:lstStyle/>
                    <a:p>
                      <a:r>
                        <a:rPr lang="en-GB" dirty="0"/>
                        <a:t>Organisational members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367164197"/>
                  </a:ext>
                </a:extLst>
              </a:tr>
              <a:tr h="370840">
                <a:tc>
                  <a:txBody>
                    <a:bodyPr/>
                    <a:lstStyle/>
                    <a:p>
                      <a:r>
                        <a:rPr lang="en-GB" b="1"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a:t>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83703165"/>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Steering Group Update</a:t>
            </a:r>
          </a:p>
        </p:txBody>
      </p:sp>
      <p:sp>
        <p:nvSpPr>
          <p:cNvPr id="3" name="Content Placeholder 2"/>
          <p:cNvSpPr>
            <a:spLocks noGrp="1"/>
          </p:cNvSpPr>
          <p:nvPr>
            <p:ph idx="1"/>
          </p:nvPr>
        </p:nvSpPr>
        <p:spPr/>
        <p:txBody>
          <a:bodyPr/>
          <a:lstStyle/>
          <a:p>
            <a:pPr marL="0" indent="0">
              <a:buNone/>
            </a:pPr>
            <a:r>
              <a:rPr lang="en-GB" sz="2400" dirty="0"/>
              <a:t>Steering Group Members as at 31 October:</a:t>
            </a:r>
          </a:p>
          <a:p>
            <a:pPr marL="400050" lvl="1" indent="0">
              <a:buNone/>
            </a:pPr>
            <a:r>
              <a:rPr lang="en-GB" sz="2000" dirty="0"/>
              <a:t>Alan Williams</a:t>
            </a:r>
          </a:p>
          <a:p>
            <a:pPr marL="400050" lvl="1" indent="0">
              <a:buNone/>
            </a:pPr>
            <a:r>
              <a:rPr lang="en-GB" sz="2000" dirty="0"/>
              <a:t>Liz Murphy</a:t>
            </a:r>
          </a:p>
          <a:p>
            <a:pPr marL="400050" lvl="1" indent="0">
              <a:buNone/>
            </a:pPr>
            <a:r>
              <a:rPr lang="en-GB" sz="2000" dirty="0"/>
              <a:t>Charles Fowler</a:t>
            </a:r>
          </a:p>
          <a:p>
            <a:pPr marL="400050" lvl="1" indent="0">
              <a:buNone/>
            </a:pPr>
            <a:r>
              <a:rPr lang="en-GB" sz="2000"/>
              <a:t>Neil Tomalin</a:t>
            </a:r>
            <a:endParaRPr lang="en-GB" sz="2000" dirty="0"/>
          </a:p>
          <a:p>
            <a:pPr marL="0" indent="0">
              <a:buNone/>
            </a:pPr>
            <a:endParaRPr lang="en-GB" sz="2400" dirty="0"/>
          </a:p>
          <a:p>
            <a:pPr marL="0" indent="0">
              <a:buNone/>
            </a:pPr>
            <a:r>
              <a:rPr lang="en-GB" sz="2400" dirty="0"/>
              <a:t>Changes:</a:t>
            </a:r>
          </a:p>
          <a:p>
            <a:r>
              <a:rPr lang="en-GB" sz="2000" dirty="0"/>
              <a:t>Jackie Le </a:t>
            </a:r>
            <a:r>
              <a:rPr lang="en-GB" sz="2000" dirty="0" err="1"/>
              <a:t>Fèvre</a:t>
            </a:r>
            <a:r>
              <a:rPr lang="en-GB" sz="2000" dirty="0"/>
              <a:t> joins the Steering Group</a:t>
            </a:r>
          </a:p>
          <a:p>
            <a:r>
              <a:rPr lang="en-GB" sz="2000" dirty="0"/>
              <a:t>Liz Murphy steps down as announced last year</a:t>
            </a:r>
          </a:p>
        </p:txBody>
      </p:sp>
      <p:sp>
        <p:nvSpPr>
          <p:cNvPr id="4" name="Slide Number Placeholder 3"/>
          <p:cNvSpPr>
            <a:spLocks noGrp="1"/>
          </p:cNvSpPr>
          <p:nvPr>
            <p:ph type="sldNum" sz="quarter" idx="12"/>
          </p:nvPr>
        </p:nvSpPr>
        <p:spPr/>
        <p:txBody>
          <a:bodyPr/>
          <a:lstStyle/>
          <a:p>
            <a:pPr>
              <a:defRPr/>
            </a:pPr>
            <a:fld id="{9CDDCF14-9F7C-4073-9897-EA047E9121A0}" type="slidenum">
              <a:rPr lang="en-US" altLang="en-US" smtClean="0"/>
              <a:pPr>
                <a:defRPr/>
              </a:pPr>
              <a:t>8</a:t>
            </a:fld>
            <a:endParaRPr lang="en-US" altLang="en-US" sz="1400"/>
          </a:p>
        </p:txBody>
      </p:sp>
    </p:spTree>
    <p:extLst>
      <p:ext uri="{BB962C8B-B14F-4D97-AF65-F5344CB8AC3E}">
        <p14:creationId xmlns:p14="http://schemas.microsoft.com/office/powerpoint/2010/main" val="3461297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8FC0C-C48B-4A60-9494-9A9A0F2EEC5A}"/>
              </a:ext>
            </a:extLst>
          </p:cNvPr>
          <p:cNvSpPr>
            <a:spLocks noGrp="1"/>
          </p:cNvSpPr>
          <p:nvPr>
            <p:ph type="title"/>
          </p:nvPr>
        </p:nvSpPr>
        <p:spPr/>
        <p:txBody>
          <a:bodyPr/>
          <a:lstStyle/>
          <a:p>
            <a:r>
              <a:rPr lang="en-GB" sz="3200" dirty="0"/>
              <a:t>Recommendation: Community Interest Company Formation</a:t>
            </a:r>
          </a:p>
        </p:txBody>
      </p:sp>
      <p:sp>
        <p:nvSpPr>
          <p:cNvPr id="3" name="Content Placeholder 2">
            <a:extLst>
              <a:ext uri="{FF2B5EF4-FFF2-40B4-BE49-F238E27FC236}">
                <a16:creationId xmlns:a16="http://schemas.microsoft.com/office/drawing/2014/main" xmlns="" id="{B3CB0FE6-D5E4-49E9-B8C4-D53751CB98BA}"/>
              </a:ext>
            </a:extLst>
          </p:cNvPr>
          <p:cNvSpPr>
            <a:spLocks noGrp="1"/>
          </p:cNvSpPr>
          <p:nvPr>
            <p:ph idx="1"/>
          </p:nvPr>
        </p:nvSpPr>
        <p:spPr>
          <a:xfrm>
            <a:off x="107504" y="1988840"/>
            <a:ext cx="9036496" cy="3810000"/>
          </a:xfrm>
        </p:spPr>
        <p:txBody>
          <a:bodyPr/>
          <a:lstStyle/>
          <a:p>
            <a:r>
              <a:rPr lang="en-GB" dirty="0">
                <a:solidFill>
                  <a:schemeClr val="bg1"/>
                </a:solidFill>
              </a:rPr>
              <a:t>Disadvantages of current Unincorporated Association status:</a:t>
            </a:r>
          </a:p>
          <a:p>
            <a:pPr marL="0" indent="0">
              <a:buNone/>
            </a:pPr>
            <a:r>
              <a:rPr lang="en-GB" dirty="0">
                <a:solidFill>
                  <a:schemeClr val="bg1"/>
                </a:solidFill>
              </a:rPr>
              <a:t>        - lacks credibility for a growing organisation seeking to raise profile and make an impact</a:t>
            </a:r>
          </a:p>
          <a:p>
            <a:pPr marL="0" indent="0">
              <a:buNone/>
            </a:pPr>
            <a:r>
              <a:rPr lang="en-GB" dirty="0">
                <a:solidFill>
                  <a:schemeClr val="bg1"/>
                </a:solidFill>
              </a:rPr>
              <a:t>        - lack of regulatory oversight/transparency is barrier to getting funding from sponsors/donors</a:t>
            </a:r>
          </a:p>
          <a:p>
            <a:pPr marL="0" indent="0">
              <a:buNone/>
            </a:pPr>
            <a:r>
              <a:rPr lang="en-GB" dirty="0">
                <a:solidFill>
                  <a:schemeClr val="bg1"/>
                </a:solidFill>
              </a:rPr>
              <a:t>        - is not a legal entity so can have problems in entering into agreements, partnerships etc</a:t>
            </a:r>
          </a:p>
          <a:p>
            <a:pPr marL="0" indent="0">
              <a:buNone/>
            </a:pPr>
            <a:endParaRPr lang="en-GB" dirty="0">
              <a:solidFill>
                <a:schemeClr val="bg1"/>
              </a:solidFill>
            </a:endParaRPr>
          </a:p>
          <a:p>
            <a:r>
              <a:rPr lang="en-GB" dirty="0">
                <a:solidFill>
                  <a:schemeClr val="bg1"/>
                </a:solidFill>
              </a:rPr>
              <a:t>Advantages of CIC status:</a:t>
            </a:r>
          </a:p>
          <a:p>
            <a:pPr marL="0" indent="0">
              <a:buNone/>
            </a:pPr>
            <a:r>
              <a:rPr lang="en-GB" dirty="0">
                <a:solidFill>
                  <a:schemeClr val="bg1"/>
                </a:solidFill>
              </a:rPr>
              <a:t>        - credibility</a:t>
            </a:r>
          </a:p>
          <a:p>
            <a:pPr marL="0" indent="0">
              <a:buNone/>
            </a:pPr>
            <a:r>
              <a:rPr lang="en-GB" dirty="0">
                <a:solidFill>
                  <a:schemeClr val="bg1"/>
                </a:solidFill>
              </a:rPr>
              <a:t>        - more attractive to funders – growing recognition and acceptance of CIC structure</a:t>
            </a:r>
          </a:p>
          <a:p>
            <a:pPr marL="0" indent="0">
              <a:buNone/>
            </a:pPr>
            <a:r>
              <a:rPr lang="en-GB" dirty="0">
                <a:solidFill>
                  <a:schemeClr val="bg1"/>
                </a:solidFill>
              </a:rPr>
              <a:t>        - clear commitment to social goals (asset lock) </a:t>
            </a:r>
          </a:p>
          <a:p>
            <a:pPr marL="0" indent="0">
              <a:buNone/>
            </a:pPr>
            <a:r>
              <a:rPr lang="en-GB" dirty="0">
                <a:solidFill>
                  <a:schemeClr val="bg1"/>
                </a:solidFill>
              </a:rPr>
              <a:t>        - limited company structure makes it familiar and reasonably straight-forward to run</a:t>
            </a:r>
          </a:p>
          <a:p>
            <a:pPr marL="0" indent="0">
              <a:buNone/>
            </a:pPr>
            <a:r>
              <a:rPr lang="en-GB" dirty="0">
                <a:solidFill>
                  <a:schemeClr val="bg1"/>
                </a:solidFill>
              </a:rPr>
              <a:t>        - not as tax-efficient or prestigious as a charity but simpler and cheaper to set up and run</a:t>
            </a:r>
          </a:p>
        </p:txBody>
      </p:sp>
      <p:sp>
        <p:nvSpPr>
          <p:cNvPr id="4" name="Slide Number Placeholder 3">
            <a:extLst>
              <a:ext uri="{FF2B5EF4-FFF2-40B4-BE49-F238E27FC236}">
                <a16:creationId xmlns:a16="http://schemas.microsoft.com/office/drawing/2014/main" xmlns="" id="{F3A10E0D-BC3A-4017-B487-96E880B5523F}"/>
              </a:ext>
            </a:extLst>
          </p:cNvPr>
          <p:cNvSpPr>
            <a:spLocks noGrp="1"/>
          </p:cNvSpPr>
          <p:nvPr>
            <p:ph type="sldNum" sz="quarter" idx="12"/>
          </p:nvPr>
        </p:nvSpPr>
        <p:spPr/>
        <p:txBody>
          <a:bodyPr/>
          <a:lstStyle/>
          <a:p>
            <a:pPr>
              <a:defRPr/>
            </a:pPr>
            <a:fld id="{9CDDCF14-9F7C-4073-9897-EA047E9121A0}" type="slidenum">
              <a:rPr lang="en-US" altLang="en-US" smtClean="0"/>
              <a:pPr>
                <a:defRPr/>
              </a:pPr>
              <a:t>9</a:t>
            </a:fld>
            <a:endParaRPr lang="en-US" altLang="en-US" sz="1400"/>
          </a:p>
        </p:txBody>
      </p:sp>
    </p:spTree>
    <p:extLst>
      <p:ext uri="{BB962C8B-B14F-4D97-AF65-F5344CB8AC3E}">
        <p14:creationId xmlns:p14="http://schemas.microsoft.com/office/powerpoint/2010/main" val="4189718964"/>
      </p:ext>
    </p:extLst>
  </p:cSld>
  <p:clrMapOvr>
    <a:masterClrMapping/>
  </p:clrMapOvr>
</p:sld>
</file>

<file path=ppt/theme/theme1.xml><?xml version="1.0" encoding="utf-8"?>
<a:theme xmlns:a="http://schemas.openxmlformats.org/drawingml/2006/main" name="Executive">
  <a:themeElements>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fontScheme name="Executiv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Executive 1">
        <a:dk1>
          <a:srgbClr val="2C1102"/>
        </a:dk1>
        <a:lt1>
          <a:srgbClr val="686A69"/>
        </a:lt1>
        <a:dk2>
          <a:srgbClr val="FFFFFF"/>
        </a:dk2>
        <a:lt2>
          <a:srgbClr val="808080"/>
        </a:lt2>
        <a:accent1>
          <a:srgbClr val="212164"/>
        </a:accent1>
        <a:accent2>
          <a:srgbClr val="BEAA83"/>
        </a:accent2>
        <a:accent3>
          <a:srgbClr val="B9B9B9"/>
        </a:accent3>
        <a:accent4>
          <a:srgbClr val="240D01"/>
        </a:accent4>
        <a:accent5>
          <a:srgbClr val="ABABB8"/>
        </a:accent5>
        <a:accent6>
          <a:srgbClr val="AC9A76"/>
        </a:accent6>
        <a:hlink>
          <a:srgbClr val="6E3D19"/>
        </a:hlink>
        <a:folHlink>
          <a:srgbClr val="CBC38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Siren III:Applications:Microsoft Office 2004:Templates:Presentations:Designs:Executive</Template>
  <TotalTime>26877</TotalTime>
  <Words>964</Words>
  <Application>Microsoft Macintosh PowerPoint</Application>
  <PresentationFormat>On-screen Show (4:3)</PresentationFormat>
  <Paragraphs>155</Paragraphs>
  <Slides>13</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MS PGothic</vt:lpstr>
      <vt:lpstr>ＭＳ Ｐゴシック</vt:lpstr>
      <vt:lpstr>Times</vt:lpstr>
      <vt:lpstr>Times New Roman</vt:lpstr>
      <vt:lpstr>Wingdings</vt:lpstr>
      <vt:lpstr>Executive</vt:lpstr>
      <vt:lpstr>Custom Design</vt:lpstr>
      <vt:lpstr>Putting values at the heart of UK society </vt:lpstr>
      <vt:lpstr>PowerPoint Presentation</vt:lpstr>
      <vt:lpstr>Agenda</vt:lpstr>
      <vt:lpstr>Highlights from 2020</vt:lpstr>
      <vt:lpstr>Highlights cont.</vt:lpstr>
      <vt:lpstr>Finances</vt:lpstr>
      <vt:lpstr>Membership</vt:lpstr>
      <vt:lpstr>Steering Group Update</vt:lpstr>
      <vt:lpstr>Recommendation: Community Interest Company Formation</vt:lpstr>
      <vt:lpstr>Values Assessment: Key Findings</vt:lpstr>
      <vt:lpstr>Values Assessment: Key Findings</vt:lpstr>
      <vt:lpstr>Values Assessment: Key Findings</vt:lpstr>
      <vt:lpstr>Putting values at the heart of UK society </vt:lpstr>
    </vt:vector>
  </TitlesOfParts>
  <Company>private</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 here here</dc:title>
  <dc:creator>private</dc:creator>
  <cp:lastModifiedBy>Microsoft Office User</cp:lastModifiedBy>
  <cp:revision>245</cp:revision>
  <cp:lastPrinted>2020-11-24T16:51:25Z</cp:lastPrinted>
  <dcterms:created xsi:type="dcterms:W3CDTF">2013-08-31T13:04:54Z</dcterms:created>
  <dcterms:modified xsi:type="dcterms:W3CDTF">2021-12-17T14:46:06Z</dcterms:modified>
</cp:coreProperties>
</file>